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0"/>
  </p:notesMasterIdLst>
  <p:handoutMasterIdLst>
    <p:handoutMasterId r:id="rId21"/>
  </p:handoutMasterIdLst>
  <p:sldIdLst>
    <p:sldId id="423" r:id="rId2"/>
    <p:sldId id="417" r:id="rId3"/>
    <p:sldId id="459" r:id="rId4"/>
    <p:sldId id="473" r:id="rId5"/>
    <p:sldId id="462" r:id="rId6"/>
    <p:sldId id="465" r:id="rId7"/>
    <p:sldId id="466" r:id="rId8"/>
    <p:sldId id="467" r:id="rId9"/>
    <p:sldId id="468" r:id="rId10"/>
    <p:sldId id="478" r:id="rId11"/>
    <p:sldId id="475" r:id="rId12"/>
    <p:sldId id="476" r:id="rId13"/>
    <p:sldId id="477" r:id="rId14"/>
    <p:sldId id="469" r:id="rId15"/>
    <p:sldId id="470" r:id="rId16"/>
    <p:sldId id="474" r:id="rId17"/>
    <p:sldId id="472" r:id="rId18"/>
    <p:sldId id="479" r:id="rId1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BD15"/>
    <a:srgbClr val="F8F8F8"/>
    <a:srgbClr val="CC9900"/>
    <a:srgbClr val="996633"/>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434" autoAdjust="0"/>
  </p:normalViewPr>
  <p:slideViewPr>
    <p:cSldViewPr>
      <p:cViewPr varScale="1">
        <p:scale>
          <a:sx n="86" d="100"/>
          <a:sy n="86" d="100"/>
        </p:scale>
        <p:origin x="124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4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741C26-2815-483E-97C4-26018497DD4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3C77F94-872D-4D51-8A08-C5334DB85CE0}">
      <dgm:prSet phldrT="[Text]"/>
      <dgm:spPr>
        <a:solidFill>
          <a:srgbClr val="00B050"/>
        </a:solidFill>
      </dgm:spPr>
      <dgm:t>
        <a:bodyPr/>
        <a:lstStyle/>
        <a:p>
          <a:r>
            <a:rPr lang="en-US" dirty="0"/>
            <a:t>Planning Phase </a:t>
          </a:r>
        </a:p>
      </dgm:t>
    </dgm:pt>
    <dgm:pt modelId="{D6027A1B-3FB4-4989-94A0-D5B8CE3568FF}" type="parTrans" cxnId="{D271D41B-E667-42D1-BF54-85DEEF95145C}">
      <dgm:prSet/>
      <dgm:spPr/>
      <dgm:t>
        <a:bodyPr/>
        <a:lstStyle/>
        <a:p>
          <a:endParaRPr lang="en-US"/>
        </a:p>
      </dgm:t>
    </dgm:pt>
    <dgm:pt modelId="{658D654D-105B-4203-B644-0A10CF42801B}" type="sibTrans" cxnId="{D271D41B-E667-42D1-BF54-85DEEF95145C}">
      <dgm:prSet/>
      <dgm:spPr/>
      <dgm:t>
        <a:bodyPr/>
        <a:lstStyle/>
        <a:p>
          <a:endParaRPr lang="en-US"/>
        </a:p>
      </dgm:t>
    </dgm:pt>
    <dgm:pt modelId="{0ACC56DB-06D3-41A6-B6C5-6F436896E4A1}">
      <dgm:prSet phldrT="[Text]"/>
      <dgm:spPr>
        <a:solidFill>
          <a:srgbClr val="EBBD15">
            <a:alpha val="90000"/>
          </a:srgbClr>
        </a:solidFill>
      </dgm:spPr>
      <dgm:t>
        <a:bodyPr/>
        <a:lstStyle/>
        <a:p>
          <a:r>
            <a:rPr lang="en-US" dirty="0"/>
            <a:t>July - August</a:t>
          </a:r>
        </a:p>
      </dgm:t>
    </dgm:pt>
    <dgm:pt modelId="{48D0E1CD-F408-446E-99AA-CB3A66C775F2}" type="parTrans" cxnId="{E3445D63-BDE5-476E-82BF-2E5CCE0DCC20}">
      <dgm:prSet/>
      <dgm:spPr/>
      <dgm:t>
        <a:bodyPr/>
        <a:lstStyle/>
        <a:p>
          <a:endParaRPr lang="en-US"/>
        </a:p>
      </dgm:t>
    </dgm:pt>
    <dgm:pt modelId="{593B3ED3-F1CE-4E7F-A825-A1A490648574}" type="sibTrans" cxnId="{E3445D63-BDE5-476E-82BF-2E5CCE0DCC20}">
      <dgm:prSet/>
      <dgm:spPr/>
      <dgm:t>
        <a:bodyPr/>
        <a:lstStyle/>
        <a:p>
          <a:endParaRPr lang="en-US"/>
        </a:p>
      </dgm:t>
    </dgm:pt>
    <dgm:pt modelId="{E037845A-7EF7-4760-A389-CF6E6EA00EBB}">
      <dgm:prSet phldrT="[Text]"/>
      <dgm:spPr>
        <a:solidFill>
          <a:srgbClr val="EBBD15">
            <a:alpha val="90000"/>
          </a:srgbClr>
        </a:solidFill>
      </dgm:spPr>
      <dgm:t>
        <a:bodyPr/>
        <a:lstStyle/>
        <a:p>
          <a:r>
            <a:rPr lang="en-US" dirty="0"/>
            <a:t>Develop process plan indicating activities, time frames and assigned responsibilities  .</a:t>
          </a:r>
        </a:p>
      </dgm:t>
    </dgm:pt>
    <dgm:pt modelId="{6FB36049-F9DA-474F-8595-95D5FCC8D668}" type="parTrans" cxnId="{34547C5A-2060-400A-BA8B-413900F176ED}">
      <dgm:prSet/>
      <dgm:spPr/>
      <dgm:t>
        <a:bodyPr/>
        <a:lstStyle/>
        <a:p>
          <a:endParaRPr lang="en-US"/>
        </a:p>
      </dgm:t>
    </dgm:pt>
    <dgm:pt modelId="{D6304FBE-D09D-4BAF-9F02-343804F2E3E2}" type="sibTrans" cxnId="{34547C5A-2060-400A-BA8B-413900F176ED}">
      <dgm:prSet/>
      <dgm:spPr/>
      <dgm:t>
        <a:bodyPr/>
        <a:lstStyle/>
        <a:p>
          <a:endParaRPr lang="en-US"/>
        </a:p>
      </dgm:t>
    </dgm:pt>
    <dgm:pt modelId="{4F487E62-B649-4297-9614-CEBEDA5FB75A}">
      <dgm:prSet phldrT="[Text]"/>
      <dgm:spPr>
        <a:solidFill>
          <a:srgbClr val="00B050"/>
        </a:solidFill>
      </dgm:spPr>
      <dgm:t>
        <a:bodyPr/>
        <a:lstStyle/>
        <a:p>
          <a:r>
            <a:rPr lang="en-US" dirty="0"/>
            <a:t>Situational Analysis Phase</a:t>
          </a:r>
        </a:p>
      </dgm:t>
    </dgm:pt>
    <dgm:pt modelId="{7C0CF8CD-C0D7-4E74-87A7-AD8854031330}" type="parTrans" cxnId="{9A0AF8A5-7C1C-4A6F-B941-CC6447069606}">
      <dgm:prSet/>
      <dgm:spPr/>
      <dgm:t>
        <a:bodyPr/>
        <a:lstStyle/>
        <a:p>
          <a:endParaRPr lang="en-US"/>
        </a:p>
      </dgm:t>
    </dgm:pt>
    <dgm:pt modelId="{6268D227-BF82-48D4-89FC-69224599D541}" type="sibTrans" cxnId="{9A0AF8A5-7C1C-4A6F-B941-CC6447069606}">
      <dgm:prSet/>
      <dgm:spPr/>
      <dgm:t>
        <a:bodyPr/>
        <a:lstStyle/>
        <a:p>
          <a:endParaRPr lang="en-US"/>
        </a:p>
      </dgm:t>
    </dgm:pt>
    <dgm:pt modelId="{F2314A68-C45A-4A1F-95C1-EBCDD95FA49F}">
      <dgm:prSet phldrT="[Text]"/>
      <dgm:spPr>
        <a:solidFill>
          <a:srgbClr val="EBBD15">
            <a:alpha val="90000"/>
          </a:srgbClr>
        </a:solidFill>
      </dgm:spPr>
      <dgm:t>
        <a:bodyPr/>
        <a:lstStyle/>
        <a:p>
          <a:r>
            <a:rPr lang="en-US" dirty="0"/>
            <a:t>October - December</a:t>
          </a:r>
        </a:p>
      </dgm:t>
    </dgm:pt>
    <dgm:pt modelId="{02BAA028-5F2A-44E7-8B3F-B89A476A947B}" type="parTrans" cxnId="{FDEDBFAA-8E4B-41C5-AEA4-0BB2D3C851F0}">
      <dgm:prSet/>
      <dgm:spPr/>
      <dgm:t>
        <a:bodyPr/>
        <a:lstStyle/>
        <a:p>
          <a:endParaRPr lang="en-US"/>
        </a:p>
      </dgm:t>
    </dgm:pt>
    <dgm:pt modelId="{08B65A65-69FE-4885-980B-7BC4D1C2C5AE}" type="sibTrans" cxnId="{FDEDBFAA-8E4B-41C5-AEA4-0BB2D3C851F0}">
      <dgm:prSet/>
      <dgm:spPr/>
      <dgm:t>
        <a:bodyPr/>
        <a:lstStyle/>
        <a:p>
          <a:endParaRPr lang="en-US"/>
        </a:p>
      </dgm:t>
    </dgm:pt>
    <dgm:pt modelId="{8821FE9E-FF28-48B6-BE8F-BA04F2966F8B}">
      <dgm:prSet phldrT="[Text]"/>
      <dgm:spPr>
        <a:solidFill>
          <a:srgbClr val="EBBD15">
            <a:alpha val="90000"/>
          </a:srgbClr>
        </a:solidFill>
      </dgm:spPr>
      <dgm:t>
        <a:bodyPr/>
        <a:lstStyle/>
        <a:p>
          <a:r>
            <a:rPr lang="en-US" dirty="0"/>
            <a:t>What is happening  and ensure that the decision will base on the situation/Community priority need</a:t>
          </a:r>
        </a:p>
      </dgm:t>
    </dgm:pt>
    <dgm:pt modelId="{1D4FC614-BFC0-4F59-9597-E3EF3CD6908C}" type="parTrans" cxnId="{DB4AC7B4-AC65-40A8-A3B8-05AAC8295E62}">
      <dgm:prSet/>
      <dgm:spPr/>
      <dgm:t>
        <a:bodyPr/>
        <a:lstStyle/>
        <a:p>
          <a:endParaRPr lang="en-US"/>
        </a:p>
      </dgm:t>
    </dgm:pt>
    <dgm:pt modelId="{295073AE-5E2D-42BB-A14B-22C879406E07}" type="sibTrans" cxnId="{DB4AC7B4-AC65-40A8-A3B8-05AAC8295E62}">
      <dgm:prSet/>
      <dgm:spPr/>
      <dgm:t>
        <a:bodyPr/>
        <a:lstStyle/>
        <a:p>
          <a:endParaRPr lang="en-US"/>
        </a:p>
      </dgm:t>
    </dgm:pt>
    <dgm:pt modelId="{4C419831-5203-45AE-A97E-58A2D175577A}">
      <dgm:prSet phldrT="[Text]"/>
      <dgm:spPr>
        <a:solidFill>
          <a:srgbClr val="00B050"/>
        </a:solidFill>
      </dgm:spPr>
      <dgm:t>
        <a:bodyPr/>
        <a:lstStyle/>
        <a:p>
          <a:r>
            <a:rPr lang="en-US" dirty="0"/>
            <a:t>Strategies, Project and Programs Phase</a:t>
          </a:r>
        </a:p>
      </dgm:t>
    </dgm:pt>
    <dgm:pt modelId="{378D7D17-30A8-4B5D-B47F-9F697B4FC5D8}" type="parTrans" cxnId="{8822F811-EB5D-4A07-8514-E6B4EF11E33C}">
      <dgm:prSet/>
      <dgm:spPr/>
      <dgm:t>
        <a:bodyPr/>
        <a:lstStyle/>
        <a:p>
          <a:endParaRPr lang="en-US"/>
        </a:p>
      </dgm:t>
    </dgm:pt>
    <dgm:pt modelId="{540C964F-8097-492E-B1EF-85E39DE3C290}" type="sibTrans" cxnId="{8822F811-EB5D-4A07-8514-E6B4EF11E33C}">
      <dgm:prSet/>
      <dgm:spPr/>
      <dgm:t>
        <a:bodyPr/>
        <a:lstStyle/>
        <a:p>
          <a:endParaRPr lang="en-US"/>
        </a:p>
      </dgm:t>
    </dgm:pt>
    <dgm:pt modelId="{D917F562-227A-45C0-A656-F5D3E60907CA}">
      <dgm:prSet phldrT="[Text]" custT="1"/>
      <dgm:spPr>
        <a:solidFill>
          <a:srgbClr val="EBBD15">
            <a:alpha val="90000"/>
          </a:srgbClr>
        </a:solidFill>
      </dgm:spPr>
      <dgm:t>
        <a:bodyPr/>
        <a:lstStyle/>
        <a:p>
          <a:r>
            <a:rPr lang="en-US" sz="1600" dirty="0"/>
            <a:t>January - March</a:t>
          </a:r>
        </a:p>
      </dgm:t>
    </dgm:pt>
    <dgm:pt modelId="{0C7F8AA8-933C-4D7F-998D-B4C27603BBA2}" type="parTrans" cxnId="{3B94BF50-7B41-495D-8600-7E73B9B43477}">
      <dgm:prSet/>
      <dgm:spPr/>
      <dgm:t>
        <a:bodyPr/>
        <a:lstStyle/>
        <a:p>
          <a:endParaRPr lang="en-US"/>
        </a:p>
      </dgm:t>
    </dgm:pt>
    <dgm:pt modelId="{9740367C-7A35-45C5-A447-197AC7749E9C}" type="sibTrans" cxnId="{3B94BF50-7B41-495D-8600-7E73B9B43477}">
      <dgm:prSet/>
      <dgm:spPr/>
      <dgm:t>
        <a:bodyPr/>
        <a:lstStyle/>
        <a:p>
          <a:endParaRPr lang="en-US"/>
        </a:p>
      </dgm:t>
    </dgm:pt>
    <dgm:pt modelId="{73604D77-F5A1-40DC-B1DA-02B9B6BB0F8B}">
      <dgm:prSet/>
      <dgm:spPr>
        <a:solidFill>
          <a:srgbClr val="00B050"/>
        </a:solidFill>
      </dgm:spPr>
      <dgm:t>
        <a:bodyPr/>
        <a:lstStyle/>
        <a:p>
          <a:r>
            <a:rPr lang="en-US" dirty="0"/>
            <a:t>Integration and Approval Phase</a:t>
          </a:r>
        </a:p>
      </dgm:t>
    </dgm:pt>
    <dgm:pt modelId="{97BE367E-1EA3-48BD-8A8A-0181D4A8F9A9}" type="parTrans" cxnId="{C03982E5-C336-488A-8563-F69352BBB7E0}">
      <dgm:prSet/>
      <dgm:spPr/>
      <dgm:t>
        <a:bodyPr/>
        <a:lstStyle/>
        <a:p>
          <a:endParaRPr lang="en-US"/>
        </a:p>
      </dgm:t>
    </dgm:pt>
    <dgm:pt modelId="{CC57E141-4095-4972-A1AC-0B3A3B441240}" type="sibTrans" cxnId="{C03982E5-C336-488A-8563-F69352BBB7E0}">
      <dgm:prSet/>
      <dgm:spPr/>
      <dgm:t>
        <a:bodyPr/>
        <a:lstStyle/>
        <a:p>
          <a:endParaRPr lang="en-US"/>
        </a:p>
      </dgm:t>
    </dgm:pt>
    <dgm:pt modelId="{1068FB0B-97B0-476D-9444-136F34E3A5E1}">
      <dgm:prSet phldrT="[Text]" custT="1"/>
      <dgm:spPr>
        <a:solidFill>
          <a:srgbClr val="EBBD15">
            <a:alpha val="90000"/>
          </a:srgbClr>
        </a:solidFill>
      </dgm:spPr>
      <dgm:t>
        <a:bodyPr/>
        <a:lstStyle/>
        <a:p>
          <a:r>
            <a:rPr lang="en-US" sz="1600" dirty="0"/>
            <a:t>Strategic Planning session – Programs ,Projects identification for implementation. Table draft IDP and Budget to Council for adoption</a:t>
          </a:r>
          <a:r>
            <a:rPr lang="en-US" sz="1400" dirty="0"/>
            <a:t>.</a:t>
          </a:r>
        </a:p>
      </dgm:t>
    </dgm:pt>
    <dgm:pt modelId="{F2CF381C-D238-4505-A069-AD9C2757F5C1}" type="parTrans" cxnId="{A3937585-99C0-402B-9FDA-DCB064C4C033}">
      <dgm:prSet/>
      <dgm:spPr/>
      <dgm:t>
        <a:bodyPr/>
        <a:lstStyle/>
        <a:p>
          <a:endParaRPr lang="en-US"/>
        </a:p>
      </dgm:t>
    </dgm:pt>
    <dgm:pt modelId="{39BF43C4-2137-4CBB-8081-E9A1E921375E}" type="sibTrans" cxnId="{A3937585-99C0-402B-9FDA-DCB064C4C033}">
      <dgm:prSet/>
      <dgm:spPr/>
      <dgm:t>
        <a:bodyPr/>
        <a:lstStyle/>
        <a:p>
          <a:endParaRPr lang="en-US"/>
        </a:p>
      </dgm:t>
    </dgm:pt>
    <dgm:pt modelId="{232E9E05-1882-46BD-BBDC-90B251195637}" type="pres">
      <dgm:prSet presAssocID="{F7741C26-2815-483E-97C4-26018497DD47}" presName="Name0" presStyleCnt="0">
        <dgm:presLayoutVars>
          <dgm:dir/>
          <dgm:animLvl val="lvl"/>
          <dgm:resizeHandles val="exact"/>
        </dgm:presLayoutVars>
      </dgm:prSet>
      <dgm:spPr/>
    </dgm:pt>
    <dgm:pt modelId="{B44B753F-188E-443A-9142-42BAF26E7F4B}" type="pres">
      <dgm:prSet presAssocID="{D3C77F94-872D-4D51-8A08-C5334DB85CE0}" presName="linNode" presStyleCnt="0"/>
      <dgm:spPr/>
    </dgm:pt>
    <dgm:pt modelId="{28B00C13-D00D-4BC1-8990-B79C1F038468}" type="pres">
      <dgm:prSet presAssocID="{D3C77F94-872D-4D51-8A08-C5334DB85CE0}" presName="parentText" presStyleLbl="node1" presStyleIdx="0" presStyleCnt="4">
        <dgm:presLayoutVars>
          <dgm:chMax val="1"/>
          <dgm:bulletEnabled val="1"/>
        </dgm:presLayoutVars>
      </dgm:prSet>
      <dgm:spPr/>
    </dgm:pt>
    <dgm:pt modelId="{C902CFBB-3AF5-424B-9672-24630032D6C3}" type="pres">
      <dgm:prSet presAssocID="{D3C77F94-872D-4D51-8A08-C5334DB85CE0}" presName="descendantText" presStyleLbl="alignAccFollowNode1" presStyleIdx="0" presStyleCnt="3" custScaleY="98381">
        <dgm:presLayoutVars>
          <dgm:bulletEnabled val="1"/>
        </dgm:presLayoutVars>
      </dgm:prSet>
      <dgm:spPr/>
    </dgm:pt>
    <dgm:pt modelId="{AEC0527C-6C97-4CD7-A46C-6ACBDC5384C7}" type="pres">
      <dgm:prSet presAssocID="{658D654D-105B-4203-B644-0A10CF42801B}" presName="sp" presStyleCnt="0"/>
      <dgm:spPr/>
    </dgm:pt>
    <dgm:pt modelId="{75EA83FB-BB76-4F43-AE01-9D68643B4B94}" type="pres">
      <dgm:prSet presAssocID="{4F487E62-B649-4297-9614-CEBEDA5FB75A}" presName="linNode" presStyleCnt="0"/>
      <dgm:spPr/>
    </dgm:pt>
    <dgm:pt modelId="{1CA8E144-B7B3-4113-88C0-880A90E757D8}" type="pres">
      <dgm:prSet presAssocID="{4F487E62-B649-4297-9614-CEBEDA5FB75A}" presName="parentText" presStyleLbl="node1" presStyleIdx="1" presStyleCnt="4">
        <dgm:presLayoutVars>
          <dgm:chMax val="1"/>
          <dgm:bulletEnabled val="1"/>
        </dgm:presLayoutVars>
      </dgm:prSet>
      <dgm:spPr/>
    </dgm:pt>
    <dgm:pt modelId="{EEA0A438-1CEC-4F37-B5C0-C7565E080182}" type="pres">
      <dgm:prSet presAssocID="{4F487E62-B649-4297-9614-CEBEDA5FB75A}" presName="descendantText" presStyleLbl="alignAccFollowNode1" presStyleIdx="1" presStyleCnt="3">
        <dgm:presLayoutVars>
          <dgm:bulletEnabled val="1"/>
        </dgm:presLayoutVars>
      </dgm:prSet>
      <dgm:spPr/>
    </dgm:pt>
    <dgm:pt modelId="{723749C6-3001-4B14-9CBE-6CEA1208C8DF}" type="pres">
      <dgm:prSet presAssocID="{6268D227-BF82-48D4-89FC-69224599D541}" presName="sp" presStyleCnt="0"/>
      <dgm:spPr/>
    </dgm:pt>
    <dgm:pt modelId="{18063F58-30F4-4B45-B659-9467E63CF9C3}" type="pres">
      <dgm:prSet presAssocID="{4C419831-5203-45AE-A97E-58A2D175577A}" presName="linNode" presStyleCnt="0"/>
      <dgm:spPr/>
    </dgm:pt>
    <dgm:pt modelId="{531781E4-4C8B-4245-9823-9577A2739E59}" type="pres">
      <dgm:prSet presAssocID="{4C419831-5203-45AE-A97E-58A2D175577A}" presName="parentText" presStyleLbl="node1" presStyleIdx="2" presStyleCnt="4">
        <dgm:presLayoutVars>
          <dgm:chMax val="1"/>
          <dgm:bulletEnabled val="1"/>
        </dgm:presLayoutVars>
      </dgm:prSet>
      <dgm:spPr/>
    </dgm:pt>
    <dgm:pt modelId="{DC31D3EF-9917-474B-B328-CC72D2A02E8C}" type="pres">
      <dgm:prSet presAssocID="{4C419831-5203-45AE-A97E-58A2D175577A}" presName="descendantText" presStyleLbl="alignAccFollowNode1" presStyleIdx="2" presStyleCnt="3">
        <dgm:presLayoutVars>
          <dgm:bulletEnabled val="1"/>
        </dgm:presLayoutVars>
      </dgm:prSet>
      <dgm:spPr/>
    </dgm:pt>
    <dgm:pt modelId="{B5A501A3-86DC-4C19-8DB4-AB6F1FD8CFA9}" type="pres">
      <dgm:prSet presAssocID="{540C964F-8097-492E-B1EF-85E39DE3C290}" presName="sp" presStyleCnt="0"/>
      <dgm:spPr/>
    </dgm:pt>
    <dgm:pt modelId="{788FC2A8-DDE0-4231-ACCD-B9A39ABEA99D}" type="pres">
      <dgm:prSet presAssocID="{73604D77-F5A1-40DC-B1DA-02B9B6BB0F8B}" presName="linNode" presStyleCnt="0"/>
      <dgm:spPr/>
    </dgm:pt>
    <dgm:pt modelId="{7CBB5DB5-5893-4057-B56B-81622B92817B}" type="pres">
      <dgm:prSet presAssocID="{73604D77-F5A1-40DC-B1DA-02B9B6BB0F8B}" presName="parentText" presStyleLbl="node1" presStyleIdx="3" presStyleCnt="4">
        <dgm:presLayoutVars>
          <dgm:chMax val="1"/>
          <dgm:bulletEnabled val="1"/>
        </dgm:presLayoutVars>
      </dgm:prSet>
      <dgm:spPr/>
    </dgm:pt>
  </dgm:ptLst>
  <dgm:cxnLst>
    <dgm:cxn modelId="{8822F811-EB5D-4A07-8514-E6B4EF11E33C}" srcId="{F7741C26-2815-483E-97C4-26018497DD47}" destId="{4C419831-5203-45AE-A97E-58A2D175577A}" srcOrd="2" destOrd="0" parTransId="{378D7D17-30A8-4B5D-B47F-9F697B4FC5D8}" sibTransId="{540C964F-8097-492E-B1EF-85E39DE3C290}"/>
    <dgm:cxn modelId="{38FEF619-2890-4F3E-83A5-D4B3B9379C36}" type="presOf" srcId="{F2314A68-C45A-4A1F-95C1-EBCDD95FA49F}" destId="{EEA0A438-1CEC-4F37-B5C0-C7565E080182}" srcOrd="0" destOrd="0" presId="urn:microsoft.com/office/officeart/2005/8/layout/vList5"/>
    <dgm:cxn modelId="{D271D41B-E667-42D1-BF54-85DEEF95145C}" srcId="{F7741C26-2815-483E-97C4-26018497DD47}" destId="{D3C77F94-872D-4D51-8A08-C5334DB85CE0}" srcOrd="0" destOrd="0" parTransId="{D6027A1B-3FB4-4989-94A0-D5B8CE3568FF}" sibTransId="{658D654D-105B-4203-B644-0A10CF42801B}"/>
    <dgm:cxn modelId="{1B59823E-7CE3-43FE-8193-4C932A2446CC}" type="presOf" srcId="{73604D77-F5A1-40DC-B1DA-02B9B6BB0F8B}" destId="{7CBB5DB5-5893-4057-B56B-81622B92817B}" srcOrd="0" destOrd="0" presId="urn:microsoft.com/office/officeart/2005/8/layout/vList5"/>
    <dgm:cxn modelId="{13E27942-DC1E-4F41-8190-F294381E1E00}" type="presOf" srcId="{4C419831-5203-45AE-A97E-58A2D175577A}" destId="{531781E4-4C8B-4245-9823-9577A2739E59}" srcOrd="0" destOrd="0" presId="urn:microsoft.com/office/officeart/2005/8/layout/vList5"/>
    <dgm:cxn modelId="{E3445D63-BDE5-476E-82BF-2E5CCE0DCC20}" srcId="{D3C77F94-872D-4D51-8A08-C5334DB85CE0}" destId="{0ACC56DB-06D3-41A6-B6C5-6F436896E4A1}" srcOrd="0" destOrd="0" parTransId="{48D0E1CD-F408-446E-99AA-CB3A66C775F2}" sibTransId="{593B3ED3-F1CE-4E7F-A825-A1A490648574}"/>
    <dgm:cxn modelId="{3B94BF50-7B41-495D-8600-7E73B9B43477}" srcId="{4C419831-5203-45AE-A97E-58A2D175577A}" destId="{D917F562-227A-45C0-A656-F5D3E60907CA}" srcOrd="0" destOrd="0" parTransId="{0C7F8AA8-933C-4D7F-998D-B4C27603BBA2}" sibTransId="{9740367C-7A35-45C5-A447-197AC7749E9C}"/>
    <dgm:cxn modelId="{9B762A51-264A-4B6C-B54B-C4C7E0F51D29}" type="presOf" srcId="{1068FB0B-97B0-476D-9444-136F34E3A5E1}" destId="{DC31D3EF-9917-474B-B328-CC72D2A02E8C}" srcOrd="0" destOrd="1" presId="urn:microsoft.com/office/officeart/2005/8/layout/vList5"/>
    <dgm:cxn modelId="{34547C5A-2060-400A-BA8B-413900F176ED}" srcId="{D3C77F94-872D-4D51-8A08-C5334DB85CE0}" destId="{E037845A-7EF7-4760-A389-CF6E6EA00EBB}" srcOrd="1" destOrd="0" parTransId="{6FB36049-F9DA-474F-8595-95D5FCC8D668}" sibTransId="{D6304FBE-D09D-4BAF-9F02-343804F2E3E2}"/>
    <dgm:cxn modelId="{A3937585-99C0-402B-9FDA-DCB064C4C033}" srcId="{4C419831-5203-45AE-A97E-58A2D175577A}" destId="{1068FB0B-97B0-476D-9444-136F34E3A5E1}" srcOrd="1" destOrd="0" parTransId="{F2CF381C-D238-4505-A069-AD9C2757F5C1}" sibTransId="{39BF43C4-2137-4CBB-8081-E9A1E921375E}"/>
    <dgm:cxn modelId="{B1416798-D7A2-4494-AF21-1A81EE6C5065}" type="presOf" srcId="{E037845A-7EF7-4760-A389-CF6E6EA00EBB}" destId="{C902CFBB-3AF5-424B-9672-24630032D6C3}" srcOrd="0" destOrd="1" presId="urn:microsoft.com/office/officeart/2005/8/layout/vList5"/>
    <dgm:cxn modelId="{07F1D998-766D-4088-84D5-327F91EFDAF8}" type="presOf" srcId="{0ACC56DB-06D3-41A6-B6C5-6F436896E4A1}" destId="{C902CFBB-3AF5-424B-9672-24630032D6C3}" srcOrd="0" destOrd="0" presId="urn:microsoft.com/office/officeart/2005/8/layout/vList5"/>
    <dgm:cxn modelId="{9A0AF8A5-7C1C-4A6F-B941-CC6447069606}" srcId="{F7741C26-2815-483E-97C4-26018497DD47}" destId="{4F487E62-B649-4297-9614-CEBEDA5FB75A}" srcOrd="1" destOrd="0" parTransId="{7C0CF8CD-C0D7-4E74-87A7-AD8854031330}" sibTransId="{6268D227-BF82-48D4-89FC-69224599D541}"/>
    <dgm:cxn modelId="{FDEDBFAA-8E4B-41C5-AEA4-0BB2D3C851F0}" srcId="{4F487E62-B649-4297-9614-CEBEDA5FB75A}" destId="{F2314A68-C45A-4A1F-95C1-EBCDD95FA49F}" srcOrd="0" destOrd="0" parTransId="{02BAA028-5F2A-44E7-8B3F-B89A476A947B}" sibTransId="{08B65A65-69FE-4885-980B-7BC4D1C2C5AE}"/>
    <dgm:cxn modelId="{63B21CB0-7567-45C1-BC9C-1C3E3504B062}" type="presOf" srcId="{4F487E62-B649-4297-9614-CEBEDA5FB75A}" destId="{1CA8E144-B7B3-4113-88C0-880A90E757D8}" srcOrd="0" destOrd="0" presId="urn:microsoft.com/office/officeart/2005/8/layout/vList5"/>
    <dgm:cxn modelId="{DB4AC7B4-AC65-40A8-A3B8-05AAC8295E62}" srcId="{4F487E62-B649-4297-9614-CEBEDA5FB75A}" destId="{8821FE9E-FF28-48B6-BE8F-BA04F2966F8B}" srcOrd="1" destOrd="0" parTransId="{1D4FC614-BFC0-4F59-9597-E3EF3CD6908C}" sibTransId="{295073AE-5E2D-42BB-A14B-22C879406E07}"/>
    <dgm:cxn modelId="{5E0039B9-F364-44C1-B43C-38CD12EB1AE9}" type="presOf" srcId="{D917F562-227A-45C0-A656-F5D3E60907CA}" destId="{DC31D3EF-9917-474B-B328-CC72D2A02E8C}" srcOrd="0" destOrd="0" presId="urn:microsoft.com/office/officeart/2005/8/layout/vList5"/>
    <dgm:cxn modelId="{CAB6E5C0-9F6E-4B0C-BF64-3217E3315B43}" type="presOf" srcId="{8821FE9E-FF28-48B6-BE8F-BA04F2966F8B}" destId="{EEA0A438-1CEC-4F37-B5C0-C7565E080182}" srcOrd="0" destOrd="1" presId="urn:microsoft.com/office/officeart/2005/8/layout/vList5"/>
    <dgm:cxn modelId="{C03982E5-C336-488A-8563-F69352BBB7E0}" srcId="{F7741C26-2815-483E-97C4-26018497DD47}" destId="{73604D77-F5A1-40DC-B1DA-02B9B6BB0F8B}" srcOrd="3" destOrd="0" parTransId="{97BE367E-1EA3-48BD-8A8A-0181D4A8F9A9}" sibTransId="{CC57E141-4095-4972-A1AC-0B3A3B441240}"/>
    <dgm:cxn modelId="{991B5BE8-F7B8-4BF3-82D8-731A4AA7AAE3}" type="presOf" srcId="{D3C77F94-872D-4D51-8A08-C5334DB85CE0}" destId="{28B00C13-D00D-4BC1-8990-B79C1F038468}" srcOrd="0" destOrd="0" presId="urn:microsoft.com/office/officeart/2005/8/layout/vList5"/>
    <dgm:cxn modelId="{D6DE10F4-3D16-4BC7-8B0D-2B272219C55A}" type="presOf" srcId="{F7741C26-2815-483E-97C4-26018497DD47}" destId="{232E9E05-1882-46BD-BBDC-90B251195637}" srcOrd="0" destOrd="0" presId="urn:microsoft.com/office/officeart/2005/8/layout/vList5"/>
    <dgm:cxn modelId="{4D06A0A3-D30D-405E-BEF7-0DAFE8170213}" type="presParOf" srcId="{232E9E05-1882-46BD-BBDC-90B251195637}" destId="{B44B753F-188E-443A-9142-42BAF26E7F4B}" srcOrd="0" destOrd="0" presId="urn:microsoft.com/office/officeart/2005/8/layout/vList5"/>
    <dgm:cxn modelId="{CADA68E1-133B-45AE-81B2-BFEB1742C5A2}" type="presParOf" srcId="{B44B753F-188E-443A-9142-42BAF26E7F4B}" destId="{28B00C13-D00D-4BC1-8990-B79C1F038468}" srcOrd="0" destOrd="0" presId="urn:microsoft.com/office/officeart/2005/8/layout/vList5"/>
    <dgm:cxn modelId="{431AE874-6D61-4C66-B317-4EE78768A2E1}" type="presParOf" srcId="{B44B753F-188E-443A-9142-42BAF26E7F4B}" destId="{C902CFBB-3AF5-424B-9672-24630032D6C3}" srcOrd="1" destOrd="0" presId="urn:microsoft.com/office/officeart/2005/8/layout/vList5"/>
    <dgm:cxn modelId="{F1B26D7B-FF82-4065-B3D6-E85287AC709E}" type="presParOf" srcId="{232E9E05-1882-46BD-BBDC-90B251195637}" destId="{AEC0527C-6C97-4CD7-A46C-6ACBDC5384C7}" srcOrd="1" destOrd="0" presId="urn:microsoft.com/office/officeart/2005/8/layout/vList5"/>
    <dgm:cxn modelId="{EA3F7924-A94C-42D6-B148-EA5BC26FD9A1}" type="presParOf" srcId="{232E9E05-1882-46BD-BBDC-90B251195637}" destId="{75EA83FB-BB76-4F43-AE01-9D68643B4B94}" srcOrd="2" destOrd="0" presId="urn:microsoft.com/office/officeart/2005/8/layout/vList5"/>
    <dgm:cxn modelId="{004063F6-A0CE-423D-BA6B-7812555ECEEA}" type="presParOf" srcId="{75EA83FB-BB76-4F43-AE01-9D68643B4B94}" destId="{1CA8E144-B7B3-4113-88C0-880A90E757D8}" srcOrd="0" destOrd="0" presId="urn:microsoft.com/office/officeart/2005/8/layout/vList5"/>
    <dgm:cxn modelId="{9FEAD4ED-4700-4C2F-986C-883363B2D7FE}" type="presParOf" srcId="{75EA83FB-BB76-4F43-AE01-9D68643B4B94}" destId="{EEA0A438-1CEC-4F37-B5C0-C7565E080182}" srcOrd="1" destOrd="0" presId="urn:microsoft.com/office/officeart/2005/8/layout/vList5"/>
    <dgm:cxn modelId="{415424A8-04BC-461E-800B-1EAE7CF84ADE}" type="presParOf" srcId="{232E9E05-1882-46BD-BBDC-90B251195637}" destId="{723749C6-3001-4B14-9CBE-6CEA1208C8DF}" srcOrd="3" destOrd="0" presId="urn:microsoft.com/office/officeart/2005/8/layout/vList5"/>
    <dgm:cxn modelId="{B6E67C1A-7FE3-40D3-AFBC-CBDF4AF5C796}" type="presParOf" srcId="{232E9E05-1882-46BD-BBDC-90B251195637}" destId="{18063F58-30F4-4B45-B659-9467E63CF9C3}" srcOrd="4" destOrd="0" presId="urn:microsoft.com/office/officeart/2005/8/layout/vList5"/>
    <dgm:cxn modelId="{C96F25F2-14C0-4FCE-B761-F2C33F250F93}" type="presParOf" srcId="{18063F58-30F4-4B45-B659-9467E63CF9C3}" destId="{531781E4-4C8B-4245-9823-9577A2739E59}" srcOrd="0" destOrd="0" presId="urn:microsoft.com/office/officeart/2005/8/layout/vList5"/>
    <dgm:cxn modelId="{6DEC0864-B3C3-489C-BFA2-4C55C190880D}" type="presParOf" srcId="{18063F58-30F4-4B45-B659-9467E63CF9C3}" destId="{DC31D3EF-9917-474B-B328-CC72D2A02E8C}" srcOrd="1" destOrd="0" presId="urn:microsoft.com/office/officeart/2005/8/layout/vList5"/>
    <dgm:cxn modelId="{C36B9768-AF51-4FB1-AFEF-D0049F3D0EDD}" type="presParOf" srcId="{232E9E05-1882-46BD-BBDC-90B251195637}" destId="{B5A501A3-86DC-4C19-8DB4-AB6F1FD8CFA9}" srcOrd="5" destOrd="0" presId="urn:microsoft.com/office/officeart/2005/8/layout/vList5"/>
    <dgm:cxn modelId="{543C497B-9658-41CC-8B04-0F9B02AC9282}" type="presParOf" srcId="{232E9E05-1882-46BD-BBDC-90B251195637}" destId="{788FC2A8-DDE0-4231-ACCD-B9A39ABEA99D}" srcOrd="6" destOrd="0" presId="urn:microsoft.com/office/officeart/2005/8/layout/vList5"/>
    <dgm:cxn modelId="{78FB4AD6-4282-44A0-A137-C1A216D9DF06}" type="presParOf" srcId="{788FC2A8-DDE0-4231-ACCD-B9A39ABEA99D}" destId="{7CBB5DB5-5893-4057-B56B-81622B92817B}" srcOrd="0" destOrd="0" presId="urn:microsoft.com/office/officeart/2005/8/layout/vList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02CFBB-3AF5-424B-9672-24630032D6C3}">
      <dsp:nvSpPr>
        <dsp:cNvPr id="0" name=""/>
        <dsp:cNvSpPr/>
      </dsp:nvSpPr>
      <dsp:spPr>
        <a:xfrm rot="5400000">
          <a:off x="5167382" y="-2086455"/>
          <a:ext cx="857490" cy="5266944"/>
        </a:xfrm>
        <a:prstGeom prst="round2SameRect">
          <a:avLst/>
        </a:prstGeom>
        <a:solidFill>
          <a:srgbClr val="EBBD15">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July - August</a:t>
          </a:r>
        </a:p>
        <a:p>
          <a:pPr marL="171450" lvl="1" indent="-171450" algn="l" defTabSz="711200">
            <a:lnSpc>
              <a:spcPct val="90000"/>
            </a:lnSpc>
            <a:spcBef>
              <a:spcPct val="0"/>
            </a:spcBef>
            <a:spcAft>
              <a:spcPct val="15000"/>
            </a:spcAft>
            <a:buChar char="•"/>
          </a:pPr>
          <a:r>
            <a:rPr lang="en-US" sz="1600" kern="1200" dirty="0"/>
            <a:t>Develop process plan indicating activities, time frames and assigned responsibilities  .</a:t>
          </a:r>
        </a:p>
      </dsp:txBody>
      <dsp:txXfrm rot="-5400000">
        <a:off x="2962656" y="160130"/>
        <a:ext cx="5225085" cy="773772"/>
      </dsp:txXfrm>
    </dsp:sp>
    <dsp:sp modelId="{28B00C13-D00D-4BC1-8990-B79C1F038468}">
      <dsp:nvSpPr>
        <dsp:cNvPr id="0" name=""/>
        <dsp:cNvSpPr/>
      </dsp:nvSpPr>
      <dsp:spPr>
        <a:xfrm>
          <a:off x="0" y="2265"/>
          <a:ext cx="2962656" cy="1089501"/>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kern="1200" dirty="0"/>
            <a:t>Planning Phase </a:t>
          </a:r>
        </a:p>
      </dsp:txBody>
      <dsp:txXfrm>
        <a:off x="53185" y="55450"/>
        <a:ext cx="2856286" cy="983131"/>
      </dsp:txXfrm>
    </dsp:sp>
    <dsp:sp modelId="{EEA0A438-1CEC-4F37-B5C0-C7565E080182}">
      <dsp:nvSpPr>
        <dsp:cNvPr id="0" name=""/>
        <dsp:cNvSpPr/>
      </dsp:nvSpPr>
      <dsp:spPr>
        <a:xfrm rot="5400000">
          <a:off x="5160327" y="-942478"/>
          <a:ext cx="871601" cy="5266944"/>
        </a:xfrm>
        <a:prstGeom prst="round2SameRect">
          <a:avLst/>
        </a:prstGeom>
        <a:solidFill>
          <a:srgbClr val="EBBD15">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October - December</a:t>
          </a:r>
        </a:p>
        <a:p>
          <a:pPr marL="171450" lvl="1" indent="-171450" algn="l" defTabSz="711200">
            <a:lnSpc>
              <a:spcPct val="90000"/>
            </a:lnSpc>
            <a:spcBef>
              <a:spcPct val="0"/>
            </a:spcBef>
            <a:spcAft>
              <a:spcPct val="15000"/>
            </a:spcAft>
            <a:buChar char="•"/>
          </a:pPr>
          <a:r>
            <a:rPr lang="en-US" sz="1600" kern="1200" dirty="0"/>
            <a:t>What is happening  and ensure that the decision will base on the situation/Community priority need</a:t>
          </a:r>
        </a:p>
      </dsp:txBody>
      <dsp:txXfrm rot="-5400000">
        <a:off x="2962656" y="1297741"/>
        <a:ext cx="5224396" cy="786505"/>
      </dsp:txXfrm>
    </dsp:sp>
    <dsp:sp modelId="{1CA8E144-B7B3-4113-88C0-880A90E757D8}">
      <dsp:nvSpPr>
        <dsp:cNvPr id="0" name=""/>
        <dsp:cNvSpPr/>
      </dsp:nvSpPr>
      <dsp:spPr>
        <a:xfrm>
          <a:off x="0" y="1146242"/>
          <a:ext cx="2962656" cy="1089501"/>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kern="1200" dirty="0"/>
            <a:t>Situational Analysis Phase</a:t>
          </a:r>
        </a:p>
      </dsp:txBody>
      <dsp:txXfrm>
        <a:off x="53185" y="1199427"/>
        <a:ext cx="2856286" cy="983131"/>
      </dsp:txXfrm>
    </dsp:sp>
    <dsp:sp modelId="{DC31D3EF-9917-474B-B328-CC72D2A02E8C}">
      <dsp:nvSpPr>
        <dsp:cNvPr id="0" name=""/>
        <dsp:cNvSpPr/>
      </dsp:nvSpPr>
      <dsp:spPr>
        <a:xfrm rot="5400000">
          <a:off x="5160327" y="201497"/>
          <a:ext cx="871601" cy="5266944"/>
        </a:xfrm>
        <a:prstGeom prst="round2SameRect">
          <a:avLst/>
        </a:prstGeom>
        <a:solidFill>
          <a:srgbClr val="EBBD15">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January - March</a:t>
          </a:r>
        </a:p>
        <a:p>
          <a:pPr marL="171450" lvl="1" indent="-171450" algn="l" defTabSz="711200">
            <a:lnSpc>
              <a:spcPct val="90000"/>
            </a:lnSpc>
            <a:spcBef>
              <a:spcPct val="0"/>
            </a:spcBef>
            <a:spcAft>
              <a:spcPct val="15000"/>
            </a:spcAft>
            <a:buChar char="•"/>
          </a:pPr>
          <a:r>
            <a:rPr lang="en-US" sz="1600" kern="1200" dirty="0"/>
            <a:t>Strategic Planning session – Programs ,Projects identification for implementation. Table draft IDP and Budget to Council for adoption</a:t>
          </a:r>
          <a:r>
            <a:rPr lang="en-US" sz="1400" kern="1200" dirty="0"/>
            <a:t>.</a:t>
          </a:r>
        </a:p>
      </dsp:txBody>
      <dsp:txXfrm rot="-5400000">
        <a:off x="2962656" y="2441716"/>
        <a:ext cx="5224396" cy="786505"/>
      </dsp:txXfrm>
    </dsp:sp>
    <dsp:sp modelId="{531781E4-4C8B-4245-9823-9577A2739E59}">
      <dsp:nvSpPr>
        <dsp:cNvPr id="0" name=""/>
        <dsp:cNvSpPr/>
      </dsp:nvSpPr>
      <dsp:spPr>
        <a:xfrm>
          <a:off x="0" y="2290219"/>
          <a:ext cx="2962656" cy="1089501"/>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kern="1200" dirty="0"/>
            <a:t>Strategies, Project and Programs Phase</a:t>
          </a:r>
        </a:p>
      </dsp:txBody>
      <dsp:txXfrm>
        <a:off x="53185" y="2343404"/>
        <a:ext cx="2856286" cy="983131"/>
      </dsp:txXfrm>
    </dsp:sp>
    <dsp:sp modelId="{7CBB5DB5-5893-4057-B56B-81622B92817B}">
      <dsp:nvSpPr>
        <dsp:cNvPr id="0" name=""/>
        <dsp:cNvSpPr/>
      </dsp:nvSpPr>
      <dsp:spPr>
        <a:xfrm>
          <a:off x="0" y="3434195"/>
          <a:ext cx="2962656" cy="1089501"/>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kern="1200" dirty="0"/>
            <a:t>Integration and Approval Phase</a:t>
          </a:r>
        </a:p>
      </dsp:txBody>
      <dsp:txXfrm>
        <a:off x="53185" y="3487380"/>
        <a:ext cx="2856286" cy="98313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46188" cy="498235"/>
          </a:xfrm>
          <a:prstGeom prst="rect">
            <a:avLst/>
          </a:prstGeom>
        </p:spPr>
        <p:txBody>
          <a:bodyPr vert="horz" lIns="91577" tIns="45789" rIns="91577" bIns="45789" rtlCol="0"/>
          <a:lstStyle>
            <a:lvl1pPr algn="l">
              <a:defRPr sz="1200"/>
            </a:lvl1pPr>
          </a:lstStyle>
          <a:p>
            <a:endParaRPr lang="en-ZA"/>
          </a:p>
        </p:txBody>
      </p:sp>
      <p:sp>
        <p:nvSpPr>
          <p:cNvPr id="3" name="Date Placeholder 2"/>
          <p:cNvSpPr>
            <a:spLocks noGrp="1"/>
          </p:cNvSpPr>
          <p:nvPr>
            <p:ph type="dt" sz="quarter" idx="1"/>
          </p:nvPr>
        </p:nvSpPr>
        <p:spPr>
          <a:xfrm>
            <a:off x="3849901" y="1"/>
            <a:ext cx="2946188" cy="498235"/>
          </a:xfrm>
          <a:prstGeom prst="rect">
            <a:avLst/>
          </a:prstGeom>
        </p:spPr>
        <p:txBody>
          <a:bodyPr vert="horz" lIns="91577" tIns="45789" rIns="91577" bIns="45789" rtlCol="0"/>
          <a:lstStyle>
            <a:lvl1pPr algn="r">
              <a:defRPr sz="1200"/>
            </a:lvl1pPr>
          </a:lstStyle>
          <a:p>
            <a:fld id="{A4F01A38-D46B-4437-AAF6-F69573226D0F}" type="datetimeFigureOut">
              <a:rPr lang="en-ZA" smtClean="0"/>
              <a:t>2022/08/30</a:t>
            </a:fld>
            <a:endParaRPr lang="en-ZA"/>
          </a:p>
        </p:txBody>
      </p:sp>
      <p:sp>
        <p:nvSpPr>
          <p:cNvPr id="4" name="Footer Placeholder 3"/>
          <p:cNvSpPr>
            <a:spLocks noGrp="1"/>
          </p:cNvSpPr>
          <p:nvPr>
            <p:ph type="ftr" sz="quarter" idx="2"/>
          </p:nvPr>
        </p:nvSpPr>
        <p:spPr>
          <a:xfrm>
            <a:off x="3" y="9428405"/>
            <a:ext cx="2946188" cy="498235"/>
          </a:xfrm>
          <a:prstGeom prst="rect">
            <a:avLst/>
          </a:prstGeom>
        </p:spPr>
        <p:txBody>
          <a:bodyPr vert="horz" lIns="91577" tIns="45789" rIns="91577" bIns="45789" rtlCol="0" anchor="b"/>
          <a:lstStyle>
            <a:lvl1pPr algn="l">
              <a:defRPr sz="1200"/>
            </a:lvl1pPr>
          </a:lstStyle>
          <a:p>
            <a:endParaRPr lang="en-ZA"/>
          </a:p>
        </p:txBody>
      </p:sp>
      <p:sp>
        <p:nvSpPr>
          <p:cNvPr id="5" name="Slide Number Placeholder 4"/>
          <p:cNvSpPr>
            <a:spLocks noGrp="1"/>
          </p:cNvSpPr>
          <p:nvPr>
            <p:ph type="sldNum" sz="quarter" idx="3"/>
          </p:nvPr>
        </p:nvSpPr>
        <p:spPr>
          <a:xfrm>
            <a:off x="3849901" y="9428405"/>
            <a:ext cx="2946188" cy="498235"/>
          </a:xfrm>
          <a:prstGeom prst="rect">
            <a:avLst/>
          </a:prstGeom>
        </p:spPr>
        <p:txBody>
          <a:bodyPr vert="horz" lIns="91577" tIns="45789" rIns="91577" bIns="45789" rtlCol="0" anchor="b"/>
          <a:lstStyle>
            <a:lvl1pPr algn="r">
              <a:defRPr sz="1200"/>
            </a:lvl1pPr>
          </a:lstStyle>
          <a:p>
            <a:fld id="{DB120542-18D1-4801-8574-FD08A0A5A51E}" type="slidenum">
              <a:rPr lang="en-ZA" smtClean="0"/>
              <a:t>‹#›</a:t>
            </a:fld>
            <a:endParaRPr lang="en-ZA"/>
          </a:p>
        </p:txBody>
      </p:sp>
    </p:spTree>
    <p:extLst>
      <p:ext uri="{BB962C8B-B14F-4D97-AF65-F5344CB8AC3E}">
        <p14:creationId xmlns:p14="http://schemas.microsoft.com/office/powerpoint/2010/main" val="19152328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5659" cy="496332"/>
          </a:xfrm>
          <a:prstGeom prst="rect">
            <a:avLst/>
          </a:prstGeom>
        </p:spPr>
        <p:txBody>
          <a:bodyPr vert="horz" lIns="91577" tIns="45789" rIns="91577" bIns="45789" rtlCol="0"/>
          <a:lstStyle>
            <a:lvl1pPr algn="l">
              <a:defRPr sz="1200"/>
            </a:lvl1pPr>
          </a:lstStyle>
          <a:p>
            <a:endParaRPr lang="en-US"/>
          </a:p>
        </p:txBody>
      </p:sp>
      <p:sp>
        <p:nvSpPr>
          <p:cNvPr id="3" name="Date Placeholder 2"/>
          <p:cNvSpPr>
            <a:spLocks noGrp="1"/>
          </p:cNvSpPr>
          <p:nvPr>
            <p:ph type="dt" idx="1"/>
          </p:nvPr>
        </p:nvSpPr>
        <p:spPr>
          <a:xfrm>
            <a:off x="3850445" y="2"/>
            <a:ext cx="2945659" cy="496332"/>
          </a:xfrm>
          <a:prstGeom prst="rect">
            <a:avLst/>
          </a:prstGeom>
        </p:spPr>
        <p:txBody>
          <a:bodyPr vert="horz" lIns="91577" tIns="45789" rIns="91577" bIns="45789" rtlCol="0"/>
          <a:lstStyle>
            <a:lvl1pPr algn="r">
              <a:defRPr sz="1200"/>
            </a:lvl1pPr>
          </a:lstStyle>
          <a:p>
            <a:fld id="{E8C0E98A-93AB-493A-A5DE-A688B115941F}" type="datetimeFigureOut">
              <a:rPr lang="en-US" smtClean="0"/>
              <a:pPr/>
              <a:t>8/30/2022</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577" tIns="45789" rIns="91577" bIns="45789" rtlCol="0" anchor="ctr"/>
          <a:lstStyle/>
          <a:p>
            <a:endParaRPr lang="en-US"/>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577" tIns="45789" rIns="91577" bIns="457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28584"/>
            <a:ext cx="2945659" cy="496332"/>
          </a:xfrm>
          <a:prstGeom prst="rect">
            <a:avLst/>
          </a:prstGeom>
        </p:spPr>
        <p:txBody>
          <a:bodyPr vert="horz" lIns="91577" tIns="45789" rIns="91577" bIns="45789" rtlCol="0" anchor="b"/>
          <a:lstStyle>
            <a:lvl1pPr algn="l">
              <a:defRPr sz="1200"/>
            </a:lvl1pPr>
          </a:lstStyle>
          <a:p>
            <a:endParaRPr lang="en-US"/>
          </a:p>
        </p:txBody>
      </p:sp>
      <p:sp>
        <p:nvSpPr>
          <p:cNvPr id="7" name="Slide Number Placeholder 6"/>
          <p:cNvSpPr>
            <a:spLocks noGrp="1"/>
          </p:cNvSpPr>
          <p:nvPr>
            <p:ph type="sldNum" sz="quarter" idx="5"/>
          </p:nvPr>
        </p:nvSpPr>
        <p:spPr>
          <a:xfrm>
            <a:off x="3850445" y="9428584"/>
            <a:ext cx="2945659" cy="496332"/>
          </a:xfrm>
          <a:prstGeom prst="rect">
            <a:avLst/>
          </a:prstGeom>
        </p:spPr>
        <p:txBody>
          <a:bodyPr vert="horz" lIns="91577" tIns="45789" rIns="91577" bIns="45789" rtlCol="0" anchor="b"/>
          <a:lstStyle>
            <a:lvl1pPr algn="r">
              <a:defRPr sz="1200"/>
            </a:lvl1pPr>
          </a:lstStyle>
          <a:p>
            <a:fld id="{F5F01E56-F889-47FD-9584-EE0BB1D51029}" type="slidenum">
              <a:rPr lang="en-US" smtClean="0"/>
              <a:pPr/>
              <a:t>‹#›</a:t>
            </a:fld>
            <a:endParaRPr lang="en-US"/>
          </a:p>
        </p:txBody>
      </p:sp>
    </p:spTree>
    <p:extLst>
      <p:ext uri="{BB962C8B-B14F-4D97-AF65-F5344CB8AC3E}">
        <p14:creationId xmlns:p14="http://schemas.microsoft.com/office/powerpoint/2010/main" val="1547186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F01E56-F889-47FD-9584-EE0BB1D51029}" type="slidenum">
              <a:rPr lang="en-US" smtClean="0"/>
              <a:pPr/>
              <a:t>1</a:t>
            </a:fld>
            <a:endParaRPr lang="en-US"/>
          </a:p>
        </p:txBody>
      </p:sp>
    </p:spTree>
    <p:extLst>
      <p:ext uri="{BB962C8B-B14F-4D97-AF65-F5344CB8AC3E}">
        <p14:creationId xmlns:p14="http://schemas.microsoft.com/office/powerpoint/2010/main" val="1635040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F01E56-F889-47FD-9584-EE0BB1D51029}" type="slidenum">
              <a:rPr lang="en-US" smtClean="0"/>
              <a:pPr/>
              <a:t>2</a:t>
            </a:fld>
            <a:endParaRPr lang="en-US"/>
          </a:p>
        </p:txBody>
      </p:sp>
    </p:spTree>
    <p:extLst>
      <p:ext uri="{BB962C8B-B14F-4D97-AF65-F5344CB8AC3E}">
        <p14:creationId xmlns:p14="http://schemas.microsoft.com/office/powerpoint/2010/main" val="3743756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F01E56-F889-47FD-9584-EE0BB1D51029}" type="slidenum">
              <a:rPr lang="en-US" smtClean="0"/>
              <a:pPr/>
              <a:t>3</a:t>
            </a:fld>
            <a:endParaRPr lang="en-US"/>
          </a:p>
        </p:txBody>
      </p:sp>
    </p:spTree>
    <p:extLst>
      <p:ext uri="{BB962C8B-B14F-4D97-AF65-F5344CB8AC3E}">
        <p14:creationId xmlns:p14="http://schemas.microsoft.com/office/powerpoint/2010/main" val="2186560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F01E56-F889-47FD-9584-EE0BB1D51029}" type="slidenum">
              <a:rPr lang="en-US" smtClean="0"/>
              <a:pPr/>
              <a:t>4</a:t>
            </a:fld>
            <a:endParaRPr lang="en-US"/>
          </a:p>
        </p:txBody>
      </p:sp>
    </p:spTree>
    <p:extLst>
      <p:ext uri="{BB962C8B-B14F-4D97-AF65-F5344CB8AC3E}">
        <p14:creationId xmlns:p14="http://schemas.microsoft.com/office/powerpoint/2010/main" val="3753856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F01E56-F889-47FD-9584-EE0BB1D51029}" type="slidenum">
              <a:rPr lang="en-US" smtClean="0"/>
              <a:pPr/>
              <a:t>5</a:t>
            </a:fld>
            <a:endParaRPr lang="en-US"/>
          </a:p>
        </p:txBody>
      </p:sp>
    </p:spTree>
    <p:extLst>
      <p:ext uri="{BB962C8B-B14F-4D97-AF65-F5344CB8AC3E}">
        <p14:creationId xmlns:p14="http://schemas.microsoft.com/office/powerpoint/2010/main" val="2489632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F01E56-F889-47FD-9584-EE0BB1D51029}" type="slidenum">
              <a:rPr lang="en-US" smtClean="0"/>
              <a:pPr/>
              <a:t>6</a:t>
            </a:fld>
            <a:endParaRPr lang="en-US"/>
          </a:p>
        </p:txBody>
      </p:sp>
    </p:spTree>
    <p:extLst>
      <p:ext uri="{BB962C8B-B14F-4D97-AF65-F5344CB8AC3E}">
        <p14:creationId xmlns:p14="http://schemas.microsoft.com/office/powerpoint/2010/main" val="2599632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F01E56-F889-47FD-9584-EE0BB1D51029}" type="slidenum">
              <a:rPr lang="en-US" smtClean="0"/>
              <a:pPr/>
              <a:t>7</a:t>
            </a:fld>
            <a:endParaRPr lang="en-US"/>
          </a:p>
        </p:txBody>
      </p:sp>
    </p:spTree>
    <p:extLst>
      <p:ext uri="{BB962C8B-B14F-4D97-AF65-F5344CB8AC3E}">
        <p14:creationId xmlns:p14="http://schemas.microsoft.com/office/powerpoint/2010/main" val="1875124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80070F4-263A-4AE7-9AD9-4821A3CB862E}" type="datetimeFigureOut">
              <a:rPr lang="en-US" smtClean="0"/>
              <a:pPr/>
              <a:t>8/30/2022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DB95C-6700-4747-9E0D-F03DB628F007}" type="slidenum">
              <a:rPr lang="en-US" smtClean="0"/>
              <a:pPr/>
              <a:t>‹#›</a:t>
            </a:fld>
            <a:endParaRPr lang="en-US"/>
          </a:p>
        </p:txBody>
      </p:sp>
    </p:spTree>
  </p:cSld>
  <p:clrMapOvr>
    <a:masterClrMapping/>
  </p:clrMapOvr>
  <p:transition advClick="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0070F4-263A-4AE7-9AD9-4821A3CB862E}" type="datetimeFigureOut">
              <a:rPr lang="en-US" smtClean="0"/>
              <a:pPr/>
              <a:t>8/30/2022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DB95C-6700-4747-9E0D-F03DB628F007}" type="slidenum">
              <a:rPr lang="en-US" smtClean="0"/>
              <a:pPr/>
              <a:t>‹#›</a:t>
            </a:fld>
            <a:endParaRPr lang="en-US"/>
          </a:p>
        </p:txBody>
      </p:sp>
    </p:spTree>
  </p:cSld>
  <p:clrMapOvr>
    <a:masterClrMapping/>
  </p:clrMapOvr>
  <p:transition advClick="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0070F4-263A-4AE7-9AD9-4821A3CB862E}" type="datetimeFigureOut">
              <a:rPr lang="en-US" smtClean="0"/>
              <a:pPr/>
              <a:t>8/30/2022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DB95C-6700-4747-9E0D-F03DB628F007}" type="slidenum">
              <a:rPr lang="en-US" smtClean="0"/>
              <a:pPr/>
              <a:t>‹#›</a:t>
            </a:fld>
            <a:endParaRPr lang="en-US"/>
          </a:p>
        </p:txBody>
      </p:sp>
    </p:spTree>
  </p:cSld>
  <p:clrMapOvr>
    <a:masterClrMapping/>
  </p:clrMapOvr>
  <p:transition advClick="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0070F4-263A-4AE7-9AD9-4821A3CB862E}" type="datetimeFigureOut">
              <a:rPr lang="en-US" smtClean="0"/>
              <a:pPr/>
              <a:t>8/30/2022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DB95C-6700-4747-9E0D-F03DB628F007}" type="slidenum">
              <a:rPr lang="en-US" smtClean="0"/>
              <a:pPr/>
              <a:t>‹#›</a:t>
            </a:fld>
            <a:endParaRPr lang="en-US"/>
          </a:p>
        </p:txBody>
      </p:sp>
    </p:spTree>
  </p:cSld>
  <p:clrMapOvr>
    <a:masterClrMapping/>
  </p:clrMapOvr>
  <p:transition advClick="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0070F4-263A-4AE7-9AD9-4821A3CB862E}" type="datetimeFigureOut">
              <a:rPr lang="en-US" smtClean="0"/>
              <a:pPr/>
              <a:t>8/30/2022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DB95C-6700-4747-9E0D-F03DB628F007}" type="slidenum">
              <a:rPr lang="en-US" smtClean="0"/>
              <a:pPr/>
              <a:t>‹#›</a:t>
            </a:fld>
            <a:endParaRPr lang="en-US"/>
          </a:p>
        </p:txBody>
      </p:sp>
    </p:spTree>
  </p:cSld>
  <p:clrMapOvr>
    <a:masterClrMapping/>
  </p:clrMapOvr>
  <p:transition advClick="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80070F4-263A-4AE7-9AD9-4821A3CB862E}" type="datetimeFigureOut">
              <a:rPr lang="en-US" smtClean="0"/>
              <a:pPr/>
              <a:t>8/30/2022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DB95C-6700-4747-9E0D-F03DB628F007}" type="slidenum">
              <a:rPr lang="en-US" smtClean="0"/>
              <a:pPr/>
              <a:t>‹#›</a:t>
            </a:fld>
            <a:endParaRPr lang="en-US"/>
          </a:p>
        </p:txBody>
      </p:sp>
    </p:spTree>
  </p:cSld>
  <p:clrMapOvr>
    <a:masterClrMapping/>
  </p:clrMapOvr>
  <p:transition advClick="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0070F4-263A-4AE7-9AD9-4821A3CB862E}" type="datetimeFigureOut">
              <a:rPr lang="en-US" smtClean="0"/>
              <a:pPr/>
              <a:t>8/30/2022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2DB95C-6700-4747-9E0D-F03DB628F007}" type="slidenum">
              <a:rPr lang="en-US" smtClean="0"/>
              <a:pPr/>
              <a:t>‹#›</a:t>
            </a:fld>
            <a:endParaRPr lang="en-US"/>
          </a:p>
        </p:txBody>
      </p:sp>
    </p:spTree>
  </p:cSld>
  <p:clrMapOvr>
    <a:masterClrMapping/>
  </p:clrMapOvr>
  <p:transition advClick="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0070F4-263A-4AE7-9AD9-4821A3CB862E}" type="datetimeFigureOut">
              <a:rPr lang="en-US" smtClean="0"/>
              <a:pPr/>
              <a:t>8/30/2022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2DB95C-6700-4747-9E0D-F03DB628F007}" type="slidenum">
              <a:rPr lang="en-US" smtClean="0"/>
              <a:pPr/>
              <a:t>‹#›</a:t>
            </a:fld>
            <a:endParaRPr lang="en-US"/>
          </a:p>
        </p:txBody>
      </p:sp>
    </p:spTree>
  </p:cSld>
  <p:clrMapOvr>
    <a:masterClrMapping/>
  </p:clrMapOvr>
  <p:transition advClick="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0070F4-263A-4AE7-9AD9-4821A3CB862E}" type="datetimeFigureOut">
              <a:rPr lang="en-US" smtClean="0"/>
              <a:pPr/>
              <a:t>8/30/2022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2DB95C-6700-4747-9E0D-F03DB628F007}" type="slidenum">
              <a:rPr lang="en-US" smtClean="0"/>
              <a:pPr/>
              <a:t>‹#›</a:t>
            </a:fld>
            <a:endParaRPr lang="en-US"/>
          </a:p>
        </p:txBody>
      </p:sp>
    </p:spTree>
  </p:cSld>
  <p:clrMapOvr>
    <a:masterClrMapping/>
  </p:clrMapOvr>
  <p:transition advClick="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0070F4-263A-4AE7-9AD9-4821A3CB862E}" type="datetimeFigureOut">
              <a:rPr lang="en-US" smtClean="0"/>
              <a:pPr/>
              <a:t>8/30/2022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DB95C-6700-4747-9E0D-F03DB628F007}" type="slidenum">
              <a:rPr lang="en-US" smtClean="0"/>
              <a:pPr/>
              <a:t>‹#›</a:t>
            </a:fld>
            <a:endParaRPr lang="en-US"/>
          </a:p>
        </p:txBody>
      </p:sp>
    </p:spTree>
  </p:cSld>
  <p:clrMapOvr>
    <a:masterClrMapping/>
  </p:clrMapOvr>
  <p:transition advClick="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0070F4-263A-4AE7-9AD9-4821A3CB862E}" type="datetimeFigureOut">
              <a:rPr lang="en-US" smtClean="0"/>
              <a:pPr/>
              <a:t>8/30/2022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DB95C-6700-4747-9E0D-F03DB628F007}" type="slidenum">
              <a:rPr lang="en-US" smtClean="0"/>
              <a:pPr/>
              <a:t>‹#›</a:t>
            </a:fld>
            <a:endParaRPr lang="en-US"/>
          </a:p>
        </p:txBody>
      </p:sp>
    </p:spTree>
  </p:cSld>
  <p:clrMapOvr>
    <a:masterClrMapping/>
  </p:clrMapOvr>
  <p:transition advClick="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0070F4-263A-4AE7-9AD9-4821A3CB862E}" type="datetimeFigureOut">
              <a:rPr lang="en-US" smtClean="0"/>
              <a:pPr/>
              <a:t>8/30/2022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DB95C-6700-4747-9E0D-F03DB628F00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advClick="0">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10" Type="http://schemas.openxmlformats.org/officeDocument/2006/relationships/image" Target="../media/image3.png"/><Relationship Id="rId4" Type="http://schemas.openxmlformats.org/officeDocument/2006/relationships/image" Target="../media/image2.jpeg"/><Relationship Id="rId9" Type="http://schemas.microsoft.com/office/2007/relationships/diagramDrawing" Target="../diagrams/drawing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228600" y="1219199"/>
            <a:ext cx="8610600" cy="4761131"/>
          </a:xfrm>
        </p:spPr>
        <p:txBody>
          <a:bodyPr>
            <a:normAutofit/>
          </a:bodyPr>
          <a:lstStyle/>
          <a:p>
            <a:pPr>
              <a:lnSpc>
                <a:spcPct val="200000"/>
              </a:lnSpc>
            </a:pPr>
            <a:r>
              <a:rPr lang="en-US" sz="2000" b="1" dirty="0">
                <a:latin typeface="Verdana" panose="020B0604030504040204" pitchFamily="34" charset="0"/>
                <a:ea typeface="Verdana" panose="020B0604030504040204" pitchFamily="34" charset="0"/>
                <a:cs typeface="Verdana" panose="020B0604030504040204" pitchFamily="34" charset="0"/>
              </a:rPr>
              <a:t>       IDP/BUDGET &amp; PMS REP FORUM		 PRESENTATION ON</a:t>
            </a:r>
            <a:br>
              <a:rPr lang="en-US" sz="2000" b="1" dirty="0">
                <a:latin typeface="Verdana" panose="020B0604030504040204" pitchFamily="34" charset="0"/>
                <a:ea typeface="Verdana" panose="020B0604030504040204" pitchFamily="34" charset="0"/>
                <a:cs typeface="Verdana" panose="020B0604030504040204" pitchFamily="34" charset="0"/>
              </a:rPr>
            </a:br>
            <a:r>
              <a:rPr lang="en-ZA" sz="2000" b="1" dirty="0">
                <a:latin typeface="Verdana" panose="020B0604030504040204" pitchFamily="34" charset="0"/>
                <a:ea typeface="Verdana" panose="020B0604030504040204" pitchFamily="34" charset="0"/>
                <a:cs typeface="Verdana" panose="020B0604030504040204" pitchFamily="34" charset="0"/>
              </a:rPr>
              <a:t> 2023/2024 IDP/BUDGET &amp; PMS PROCESS PLAN</a:t>
            </a:r>
            <a:r>
              <a:rPr lang="en-US" sz="2000" b="1" dirty="0">
                <a:latin typeface="Verdana" panose="020B0604030504040204" pitchFamily="34" charset="0"/>
                <a:ea typeface="Verdana" panose="020B0604030504040204" pitchFamily="34" charset="0"/>
                <a:cs typeface="Verdana" panose="020B0604030504040204" pitchFamily="34" charset="0"/>
              </a:rPr>
              <a:t> </a:t>
            </a:r>
            <a:br>
              <a:rPr lang="en-US" sz="2000" b="1" dirty="0">
                <a:latin typeface="Verdana" panose="020B0604030504040204" pitchFamily="34" charset="0"/>
                <a:ea typeface="Verdana" panose="020B0604030504040204" pitchFamily="34" charset="0"/>
                <a:cs typeface="Verdana" panose="020B0604030504040204" pitchFamily="34" charset="0"/>
              </a:rPr>
            </a:br>
            <a:r>
              <a:rPr lang="en-US" sz="2000" b="1" dirty="0">
                <a:latin typeface="Verdana" panose="020B0604030504040204" pitchFamily="34" charset="0"/>
                <a:ea typeface="Verdana" panose="020B0604030504040204" pitchFamily="34" charset="0"/>
                <a:cs typeface="Verdana" panose="020B0604030504040204" pitchFamily="34" charset="0"/>
              </a:rPr>
              <a:t>AUGUST 2022</a:t>
            </a:r>
            <a:br>
              <a:rPr lang="en-US" sz="2000" b="1" dirty="0">
                <a:latin typeface="Verdana" panose="020B0604030504040204" pitchFamily="34" charset="0"/>
                <a:ea typeface="Verdana" panose="020B0604030504040204" pitchFamily="34" charset="0"/>
                <a:cs typeface="Verdana" panose="020B0604030504040204" pitchFamily="34" charset="0"/>
              </a:rPr>
            </a:br>
            <a:endParaRPr lang="en-US" sz="2000" b="1" dirty="0">
              <a:latin typeface="Verdana" panose="020B0604030504040204" pitchFamily="34" charset="0"/>
              <a:ea typeface="Verdana" panose="020B0604030504040204" pitchFamily="34" charset="0"/>
              <a:cs typeface="Verdana" panose="020B0604030504040204" pitchFamily="34" charset="0"/>
            </a:endParaRPr>
          </a:p>
        </p:txBody>
      </p:sp>
      <p:grpSp>
        <p:nvGrpSpPr>
          <p:cNvPr id="11" name="Subtitle 10"/>
          <p:cNvGrpSpPr>
            <a:grpSpLocks noGrp="1"/>
          </p:cNvGrpSpPr>
          <p:nvPr/>
        </p:nvGrpSpPr>
        <p:grpSpPr>
          <a:xfrm>
            <a:off x="0" y="0"/>
            <a:ext cx="9144000" cy="6376642"/>
            <a:chOff x="0" y="0"/>
            <a:chExt cx="9144000" cy="6376642"/>
          </a:xfrm>
        </p:grpSpPr>
        <p:pic>
          <p:nvPicPr>
            <p:cNvPr id="2051" name="Picture 3"/>
            <p:cNvPicPr>
              <a:picLocks noChangeAspect="1" noChangeArrowheads="1"/>
            </p:cNvPicPr>
            <p:nvPr/>
          </p:nvPicPr>
          <p:blipFill>
            <a:blip r:embed="rId3" cstate="print"/>
            <a:srcRect/>
            <a:stretch>
              <a:fillRect/>
            </a:stretch>
          </p:blipFill>
          <p:spPr bwMode="auto">
            <a:xfrm>
              <a:off x="0" y="0"/>
              <a:ext cx="9144000" cy="1605449"/>
            </a:xfrm>
            <a:prstGeom prst="rect">
              <a:avLst/>
            </a:prstGeom>
            <a:noFill/>
            <a:ln w="9525" algn="in">
              <a:noFill/>
              <a:miter lim="800000"/>
              <a:headEnd/>
              <a:tailEnd/>
            </a:ln>
            <a:effectLst/>
          </p:spPr>
        </p:pic>
        <p:sp>
          <p:nvSpPr>
            <p:cNvPr id="2053" name="Text Box 5"/>
            <p:cNvSpPr txBox="1">
              <a:spLocks noChangeArrowheads="1"/>
            </p:cNvSpPr>
            <p:nvPr/>
          </p:nvSpPr>
          <p:spPr bwMode="auto">
            <a:xfrm>
              <a:off x="0" y="5943600"/>
              <a:ext cx="9144000" cy="433042"/>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a:ln>
                    <a:noFill/>
                  </a:ln>
                  <a:solidFill>
                    <a:srgbClr val="006600"/>
                  </a:solidFill>
                  <a:effectLst/>
                  <a:latin typeface="Verdana" pitchFamily="34" charset="0"/>
                  <a:cs typeface="Arial" pitchFamily="34" charset="0"/>
                </a:rPr>
                <a:t>“</a:t>
              </a:r>
              <a:r>
                <a:rPr kumimoji="0" lang="en-US" sz="2000" b="1" i="1" u="none" strike="noStrike" cap="none" normalizeH="0" baseline="0" dirty="0" err="1">
                  <a:ln>
                    <a:noFill/>
                  </a:ln>
                  <a:solidFill>
                    <a:srgbClr val="006600"/>
                  </a:solidFill>
                  <a:effectLst/>
                  <a:latin typeface="Verdana" pitchFamily="34" charset="0"/>
                  <a:cs typeface="Arial" pitchFamily="34" charset="0"/>
                </a:rPr>
                <a:t>Sikhula</a:t>
              </a:r>
              <a:r>
                <a:rPr kumimoji="0" lang="en-US" sz="2000" b="1" i="1" u="none" strike="noStrike" cap="none" normalizeH="0" baseline="0" dirty="0">
                  <a:ln>
                    <a:noFill/>
                  </a:ln>
                  <a:solidFill>
                    <a:srgbClr val="006600"/>
                  </a:solidFill>
                  <a:effectLst/>
                  <a:latin typeface="Verdana" pitchFamily="34" charset="0"/>
                  <a:cs typeface="Arial" pitchFamily="34" charset="0"/>
                </a:rPr>
                <a:t> </a:t>
              </a:r>
              <a:r>
                <a:rPr kumimoji="0" lang="en-US" sz="2000" b="1" i="1" u="none" strike="noStrike" cap="none" normalizeH="0" baseline="0" dirty="0" err="1">
                  <a:ln>
                    <a:noFill/>
                  </a:ln>
                  <a:solidFill>
                    <a:srgbClr val="006600"/>
                  </a:solidFill>
                  <a:effectLst/>
                  <a:latin typeface="Verdana" pitchFamily="34" charset="0"/>
                  <a:cs typeface="Arial" pitchFamily="34" charset="0"/>
                </a:rPr>
                <a:t>Simanyene</a:t>
              </a:r>
              <a:r>
                <a:rPr kumimoji="0" lang="en-US" sz="2000" b="1" i="1" u="none" strike="noStrike" cap="none" normalizeH="0" baseline="0" dirty="0">
                  <a:ln>
                    <a:noFill/>
                  </a:ln>
                  <a:solidFill>
                    <a:srgbClr val="006600"/>
                  </a:solidFill>
                  <a:effectLst/>
                  <a:latin typeface="Verdana" pitchFamily="34" charset="0"/>
                  <a:cs typeface="Arial" pitchFamily="34" charset="0"/>
                </a:rPr>
                <a:t>”</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grpSp>
      <p:pic>
        <p:nvPicPr>
          <p:cNvPr id="1027" name="Picture 3" descr="Letterhead-1up"/>
          <p:cNvPicPr>
            <a:picLocks noChangeAspect="1" noChangeArrowheads="1"/>
          </p:cNvPicPr>
          <p:nvPr/>
        </p:nvPicPr>
        <p:blipFill>
          <a:blip r:embed="rId4" cstate="print"/>
          <a:srcRect t="95842" b="757"/>
          <a:stretch>
            <a:fillRect/>
          </a:stretch>
        </p:blipFill>
        <p:spPr bwMode="auto">
          <a:xfrm>
            <a:off x="0" y="6515100"/>
            <a:ext cx="9144000" cy="342900"/>
          </a:xfrm>
          <a:prstGeom prst="rect">
            <a:avLst/>
          </a:prstGeom>
          <a:noFill/>
          <a:ln w="9525" algn="ctr">
            <a:miter lim="800000"/>
            <a:headEnd/>
            <a:tailEnd/>
          </a:ln>
        </p:spPr>
      </p:pic>
      <p:sp>
        <p:nvSpPr>
          <p:cNvPr id="2" name="TextBox 1"/>
          <p:cNvSpPr txBox="1"/>
          <p:nvPr/>
        </p:nvSpPr>
        <p:spPr>
          <a:xfrm>
            <a:off x="609600" y="5334000"/>
            <a:ext cx="3962400" cy="646331"/>
          </a:xfrm>
          <a:prstGeom prst="rect">
            <a:avLst/>
          </a:prstGeom>
          <a:noFill/>
        </p:spPr>
        <p:txBody>
          <a:bodyPr wrap="square" rtlCol="0">
            <a:spAutoFit/>
          </a:bodyPr>
          <a:lstStyle/>
          <a:p>
            <a:r>
              <a:rPr lang="en-ZA" b="1" dirty="0">
                <a:effectLst>
                  <a:outerShdw blurRad="38100" dist="38100" dir="2700000" algn="tl">
                    <a:srgbClr val="000000">
                      <a:alpha val="43137"/>
                    </a:srgbClr>
                  </a:outerShdw>
                </a:effectLst>
              </a:rPr>
              <a:t> </a:t>
            </a:r>
            <a:r>
              <a:rPr lang="en-ZA" b="1" i="1" dirty="0">
                <a:effectLst>
                  <a:outerShdw blurRad="38100" dist="38100" dir="2700000" algn="tl">
                    <a:srgbClr val="000000">
                      <a:alpha val="43137"/>
                    </a:srgbClr>
                  </a:outerShdw>
                </a:effectLst>
              </a:rPr>
              <a:t>Presented by: </a:t>
            </a:r>
            <a:r>
              <a:rPr lang="en-ZA" b="1" i="1" dirty="0" err="1">
                <a:effectLst>
                  <a:outerShdw blurRad="38100" dist="38100" dir="2700000" algn="tl">
                    <a:srgbClr val="000000">
                      <a:alpha val="43137"/>
                    </a:srgbClr>
                  </a:outerShdw>
                </a:effectLst>
              </a:rPr>
              <a:t>Cllr.S.S.Maneli</a:t>
            </a:r>
            <a:endParaRPr lang="en-ZA" b="1" i="1" dirty="0">
              <a:effectLst>
                <a:outerShdw blurRad="38100" dist="38100" dir="2700000" algn="tl">
                  <a:srgbClr val="000000">
                    <a:alpha val="43137"/>
                  </a:srgbClr>
                </a:outerShdw>
              </a:effectLst>
            </a:endParaRPr>
          </a:p>
          <a:p>
            <a:r>
              <a:rPr lang="en-US" b="1" i="1" dirty="0">
                <a:effectLst>
                  <a:outerShdw blurRad="38100" dist="38100" dir="2700000" algn="tl">
                    <a:srgbClr val="000000">
                      <a:alpha val="43137"/>
                    </a:srgbClr>
                  </a:outerShdw>
                </a:effectLst>
              </a:rPr>
              <a:t>Mayor</a:t>
            </a:r>
            <a:endParaRPr lang="en-ZA"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33026793"/>
      </p:ext>
    </p:extLst>
  </p:cSld>
  <p:clrMapOvr>
    <a:masterClrMapping/>
  </p:clrMapOvr>
  <p:transition advClick="0">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64920"/>
            <a:ext cx="9144793" cy="1292464"/>
          </a:xfrm>
          <a:prstGeom prst="rect">
            <a:avLst/>
          </a:prstGeom>
        </p:spPr>
      </p:pic>
      <p:sp>
        <p:nvSpPr>
          <p:cNvPr id="2" name="Title 1"/>
          <p:cNvSpPr>
            <a:spLocks noGrp="1"/>
          </p:cNvSpPr>
          <p:nvPr>
            <p:ph type="title"/>
          </p:nvPr>
        </p:nvSpPr>
        <p:spPr/>
        <p:txBody>
          <a:bodyPr/>
          <a:lstStyle/>
          <a:p>
            <a:r>
              <a:rPr lang="en-US" sz="2000" b="1" dirty="0">
                <a:solidFill>
                  <a:prstClr val="black"/>
                </a:solidFill>
                <a:latin typeface="Verdana" panose="020B0604030504040204" pitchFamily="34" charset="0"/>
                <a:ea typeface="Verdana" panose="020B0604030504040204" pitchFamily="34" charset="0"/>
                <a:cs typeface="Verdana" panose="020B0604030504040204" pitchFamily="34" charset="0"/>
              </a:rPr>
              <a:t>            PHASE 4: INTEGRATION OF SECTOR PLAN AND APPROVAL OF IDP </a:t>
            </a:r>
            <a:endParaRPr lang="en-US" dirty="0"/>
          </a:p>
        </p:txBody>
      </p:sp>
      <p:sp>
        <p:nvSpPr>
          <p:cNvPr id="3" name="Content Placeholder 2"/>
          <p:cNvSpPr>
            <a:spLocks noGrp="1"/>
          </p:cNvSpPr>
          <p:nvPr>
            <p:ph idx="1"/>
          </p:nvPr>
        </p:nvSpPr>
        <p:spPr>
          <a:xfrm>
            <a:off x="457200" y="1292464"/>
            <a:ext cx="8001000" cy="5092795"/>
          </a:xfrm>
        </p:spPr>
        <p:txBody>
          <a:bodyPr>
            <a:normAutofit/>
          </a:bodyPr>
          <a:lstStyle/>
          <a:p>
            <a:pPr marL="0" indent="0">
              <a:buNone/>
            </a:pPr>
            <a:endParaRPr lang="en-ZA" sz="2000" dirty="0">
              <a:latin typeface="Verdana" panose="020B0604030504040204" pitchFamily="34" charset="0"/>
              <a:ea typeface="Verdana" panose="020B0604030504040204" pitchFamily="34" charset="0"/>
            </a:endParaRPr>
          </a:p>
          <a:p>
            <a:pPr marL="0" indent="0">
              <a:buNone/>
            </a:pPr>
            <a:endParaRPr lang="en-ZA" sz="2000" dirty="0">
              <a:latin typeface="Verdana" panose="020B0604030504040204" pitchFamily="34" charset="0"/>
              <a:ea typeface="Verdana" panose="020B0604030504040204" pitchFamily="34" charset="0"/>
            </a:endParaRPr>
          </a:p>
          <a:p>
            <a:pPr marL="0" indent="0">
              <a:buNone/>
            </a:pPr>
            <a:endParaRPr lang="en-ZA" sz="2000" dirty="0">
              <a:latin typeface="Verdana" panose="020B0604030504040204" pitchFamily="34" charset="0"/>
              <a:ea typeface="Verdana" panose="020B0604030504040204" pitchFamily="34" charset="0"/>
            </a:endParaRPr>
          </a:p>
        </p:txBody>
      </p:sp>
      <p:pic>
        <p:nvPicPr>
          <p:cNvPr id="5" name="Picture 2" descr="Letterhead-1up"/>
          <p:cNvPicPr>
            <a:picLocks noChangeAspect="1" noChangeArrowheads="1"/>
          </p:cNvPicPr>
          <p:nvPr/>
        </p:nvPicPr>
        <p:blipFill>
          <a:blip r:embed="rId3" cstate="print"/>
          <a:srcRect t="95842" b="757"/>
          <a:stretch>
            <a:fillRect/>
          </a:stretch>
        </p:blipFill>
        <p:spPr bwMode="auto">
          <a:xfrm>
            <a:off x="0" y="6515100"/>
            <a:ext cx="9144000" cy="342900"/>
          </a:xfrm>
          <a:prstGeom prst="rect">
            <a:avLst/>
          </a:prstGeom>
          <a:noFill/>
          <a:ln w="9525" algn="ctr">
            <a:miter lim="800000"/>
            <a:headEnd/>
            <a:tailEnd/>
          </a:ln>
        </p:spPr>
      </p:pic>
      <p:sp>
        <p:nvSpPr>
          <p:cNvPr id="7" name="Slide Number Placeholder 6"/>
          <p:cNvSpPr>
            <a:spLocks noGrp="1"/>
          </p:cNvSpPr>
          <p:nvPr>
            <p:ph type="sldNum" sz="quarter" idx="12"/>
          </p:nvPr>
        </p:nvSpPr>
        <p:spPr/>
        <p:txBody>
          <a:bodyPr/>
          <a:lstStyle/>
          <a:p>
            <a:fld id="{4C2DB95C-6700-4747-9E0D-F03DB628F007}" type="slidenum">
              <a:rPr lang="en-US" smtClean="0"/>
              <a:pPr/>
              <a:t>10</a:t>
            </a:fld>
            <a:endParaRPr lang="en-US"/>
          </a:p>
        </p:txBody>
      </p:sp>
      <p:sp>
        <p:nvSpPr>
          <p:cNvPr id="27" name="Rectangle 13"/>
          <p:cNvSpPr>
            <a:spLocks noChangeArrowheads="1"/>
          </p:cNvSpPr>
          <p:nvPr/>
        </p:nvSpPr>
        <p:spPr bwMode="auto">
          <a:xfrm>
            <a:off x="457200" y="1884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ZA" altLang="en-US" sz="1100" b="0" i="0" u="none" strike="noStrike" cap="none" normalizeH="0" baseline="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br>
            <a:endParaRPr kumimoji="0" lang="en-ZA"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68678525"/>
              </p:ext>
            </p:extLst>
          </p:nvPr>
        </p:nvGraphicFramePr>
        <p:xfrm>
          <a:off x="419819" y="1227547"/>
          <a:ext cx="8266981" cy="4297517"/>
        </p:xfrm>
        <a:graphic>
          <a:graphicData uri="http://schemas.openxmlformats.org/drawingml/2006/table">
            <a:tbl>
              <a:tblPr firstRow="1" firstCol="1" bandRow="1">
                <a:tableStyleId>{5C22544A-7EE6-4342-B048-85BDC9FD1C3A}</a:tableStyleId>
              </a:tblPr>
              <a:tblGrid>
                <a:gridCol w="638887">
                  <a:extLst>
                    <a:ext uri="{9D8B030D-6E8A-4147-A177-3AD203B41FA5}">
                      <a16:colId xmlns:a16="http://schemas.microsoft.com/office/drawing/2014/main" val="2390917985"/>
                    </a:ext>
                  </a:extLst>
                </a:gridCol>
                <a:gridCol w="1460484">
                  <a:extLst>
                    <a:ext uri="{9D8B030D-6E8A-4147-A177-3AD203B41FA5}">
                      <a16:colId xmlns:a16="http://schemas.microsoft.com/office/drawing/2014/main" val="3921913221"/>
                    </a:ext>
                  </a:extLst>
                </a:gridCol>
                <a:gridCol w="2522925">
                  <a:extLst>
                    <a:ext uri="{9D8B030D-6E8A-4147-A177-3AD203B41FA5}">
                      <a16:colId xmlns:a16="http://schemas.microsoft.com/office/drawing/2014/main" val="3840999604"/>
                    </a:ext>
                  </a:extLst>
                </a:gridCol>
                <a:gridCol w="1345401">
                  <a:extLst>
                    <a:ext uri="{9D8B030D-6E8A-4147-A177-3AD203B41FA5}">
                      <a16:colId xmlns:a16="http://schemas.microsoft.com/office/drawing/2014/main" val="2691208053"/>
                    </a:ext>
                  </a:extLst>
                </a:gridCol>
                <a:gridCol w="2299284">
                  <a:extLst>
                    <a:ext uri="{9D8B030D-6E8A-4147-A177-3AD203B41FA5}">
                      <a16:colId xmlns:a16="http://schemas.microsoft.com/office/drawing/2014/main" val="3116153460"/>
                    </a:ext>
                  </a:extLst>
                </a:gridCol>
              </a:tblGrid>
              <a:tr h="327717">
                <a:tc gridSpan="5">
                  <a:txBody>
                    <a:bodyPr/>
                    <a:lstStyle/>
                    <a:p>
                      <a:pPr algn="ctr">
                        <a:lnSpc>
                          <a:spcPct val="107000"/>
                        </a:lnSpc>
                        <a:spcAft>
                          <a:spcPts val="0"/>
                        </a:spcAft>
                      </a:pPr>
                      <a:r>
                        <a:rPr lang="en-ZA" sz="1000">
                          <a:effectLst/>
                        </a:rPr>
                        <a:t>PHASE 4: INTERGRATION OF SECTOR PLANS AND APPROVAL OF IDP&amp; BUDGET FROM APRIL – JUNE 2023</a:t>
                      </a:r>
                    </a:p>
                    <a:p>
                      <a:pPr algn="ctr">
                        <a:lnSpc>
                          <a:spcPct val="107000"/>
                        </a:lnSpc>
                        <a:spcAft>
                          <a:spcPts val="0"/>
                        </a:spcAft>
                      </a:pPr>
                      <a:r>
                        <a:rPr lang="en-ZA" sz="1000">
                          <a:effectLst/>
                        </a:rPr>
                        <a:t>(Align Sector Plans and Final Approval of 2023/2024 IDP and Budget)</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912815535"/>
                  </a:ext>
                </a:extLst>
              </a:tr>
              <a:tr h="327717">
                <a:tc>
                  <a:txBody>
                    <a:bodyPr/>
                    <a:lstStyle/>
                    <a:p>
                      <a:pPr algn="ctr">
                        <a:lnSpc>
                          <a:spcPct val="107000"/>
                        </a:lnSpc>
                        <a:spcAft>
                          <a:spcPts val="0"/>
                        </a:spcAft>
                      </a:pPr>
                      <a:r>
                        <a:rPr lang="en-ZA" sz="1000">
                          <a:effectLst/>
                        </a:rPr>
                        <a:t>NO</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gn="ctr">
                        <a:lnSpc>
                          <a:spcPct val="107000"/>
                        </a:lnSpc>
                        <a:spcAft>
                          <a:spcPts val="0"/>
                        </a:spcAft>
                      </a:pPr>
                      <a:r>
                        <a:rPr lang="en-ZA" sz="1000" b="1" dirty="0">
                          <a:effectLst/>
                        </a:rPr>
                        <a:t>DATE</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b="1" dirty="0">
                          <a:effectLst/>
                        </a:rPr>
                        <a:t>ACTIVITY</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gn="ctr">
                        <a:lnSpc>
                          <a:spcPct val="107000"/>
                        </a:lnSpc>
                        <a:spcAft>
                          <a:spcPts val="0"/>
                        </a:spcAft>
                      </a:pPr>
                      <a:r>
                        <a:rPr lang="en-ZA" sz="1000" b="1" dirty="0">
                          <a:effectLst/>
                        </a:rPr>
                        <a:t>MODE OF COMMUNICATION</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gn="ctr">
                        <a:lnSpc>
                          <a:spcPct val="107000"/>
                        </a:lnSpc>
                        <a:spcAft>
                          <a:spcPts val="0"/>
                        </a:spcAft>
                      </a:pPr>
                      <a:r>
                        <a:rPr lang="en-ZA" sz="1000" b="1" dirty="0">
                          <a:effectLst/>
                        </a:rPr>
                        <a:t>RESPONSIBLE PERSON’S</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extLst>
                  <a:ext uri="{0D108BD9-81ED-4DB2-BD59-A6C34878D82A}">
                    <a16:rowId xmlns:a16="http://schemas.microsoft.com/office/drawing/2014/main" val="4221566729"/>
                  </a:ext>
                </a:extLst>
              </a:tr>
              <a:tr h="495295">
                <a:tc>
                  <a:txBody>
                    <a:bodyPr/>
                    <a:lstStyle/>
                    <a:p>
                      <a:pPr>
                        <a:lnSpc>
                          <a:spcPct val="107000"/>
                        </a:lnSpc>
                        <a:spcAft>
                          <a:spcPts val="0"/>
                        </a:spcAft>
                      </a:pPr>
                      <a:r>
                        <a:rPr lang="en-US" sz="1000" baseline="0" dirty="0">
                          <a:effectLst/>
                          <a:latin typeface="+mn-lt"/>
                          <a:ea typeface="+mn-ea"/>
                          <a:cs typeface="+mn-cs"/>
                        </a:rPr>
                        <a:t>      25.</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dirty="0">
                          <a:effectLst/>
                        </a:rPr>
                        <a:t>23 May 2023</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Inter-Governmental Relations Forum (IGR)</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Contact Session, Audio, Print and Electronic media</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Mayor/Municipal Manager/HOD’s</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extLst>
                  <a:ext uri="{0D108BD9-81ED-4DB2-BD59-A6C34878D82A}">
                    <a16:rowId xmlns:a16="http://schemas.microsoft.com/office/drawing/2014/main" val="1602548485"/>
                  </a:ext>
                </a:extLst>
              </a:tr>
              <a:tr h="495295">
                <a:tc>
                  <a:txBody>
                    <a:bodyPr/>
                    <a:lstStyle/>
                    <a:p>
                      <a:pPr algn="ctr">
                        <a:lnSpc>
                          <a:spcPct val="107000"/>
                        </a:lnSpc>
                        <a:spcAft>
                          <a:spcPts val="0"/>
                        </a:spcAft>
                      </a:pPr>
                      <a:r>
                        <a:rPr lang="en-ZA" sz="1000">
                          <a:effectLst/>
                        </a:rPr>
                        <a:t>26.</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dirty="0">
                          <a:effectLst/>
                        </a:rPr>
                        <a:t>25 May 2023</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IDP/PMS&amp; Budget Rep Forum</a:t>
                      </a:r>
                    </a:p>
                    <a:p>
                      <a:pPr>
                        <a:lnSpc>
                          <a:spcPct val="107000"/>
                        </a:lnSpc>
                        <a:spcAft>
                          <a:spcPts val="0"/>
                        </a:spcAft>
                      </a:pPr>
                      <a:r>
                        <a:rPr lang="en-ZA" sz="1000">
                          <a:effectLst/>
                        </a:rPr>
                        <a:t>(2022/2023 IDP/Budget/SDBIP)</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Contact Session, Audio, Print and Electronic media</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Mayor/Municipal Manager/HOD’s</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extLst>
                  <a:ext uri="{0D108BD9-81ED-4DB2-BD59-A6C34878D82A}">
                    <a16:rowId xmlns:a16="http://schemas.microsoft.com/office/drawing/2014/main" val="3020122729"/>
                  </a:ext>
                </a:extLst>
              </a:tr>
              <a:tr h="495295">
                <a:tc>
                  <a:txBody>
                    <a:bodyPr/>
                    <a:lstStyle/>
                    <a:p>
                      <a:pPr algn="ctr">
                        <a:lnSpc>
                          <a:spcPct val="107000"/>
                        </a:lnSpc>
                        <a:spcAft>
                          <a:spcPts val="0"/>
                        </a:spcAft>
                      </a:pPr>
                      <a:r>
                        <a:rPr lang="en-ZA" sz="1000">
                          <a:effectLst/>
                        </a:rPr>
                        <a:t>27.</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30 May 2023</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Council Meeting</a:t>
                      </a:r>
                    </a:p>
                    <a:p>
                      <a:pPr>
                        <a:lnSpc>
                          <a:spcPct val="107000"/>
                        </a:lnSpc>
                        <a:spcAft>
                          <a:spcPts val="0"/>
                        </a:spcAft>
                      </a:pPr>
                      <a:r>
                        <a:rPr lang="en-ZA" sz="1000">
                          <a:effectLst/>
                        </a:rPr>
                        <a:t>(Final 2022/2023 IDP and Budget)</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Contact Session, Audio, Print and Electronic media</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Mayor/Speaker/Councillors/Municipal Manager and HOD’s</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extLst>
                  <a:ext uri="{0D108BD9-81ED-4DB2-BD59-A6C34878D82A}">
                    <a16:rowId xmlns:a16="http://schemas.microsoft.com/office/drawing/2014/main" val="2397106608"/>
                  </a:ext>
                </a:extLst>
              </a:tr>
              <a:tr h="495295">
                <a:tc>
                  <a:txBody>
                    <a:bodyPr/>
                    <a:lstStyle/>
                    <a:p>
                      <a:pPr algn="ctr">
                        <a:lnSpc>
                          <a:spcPct val="107000"/>
                        </a:lnSpc>
                        <a:spcAft>
                          <a:spcPts val="0"/>
                        </a:spcAft>
                      </a:pPr>
                      <a:r>
                        <a:rPr lang="en-ZA" sz="1000">
                          <a:effectLst/>
                        </a:rPr>
                        <a:t>28.</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6 June 2023</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Approved IDP Review and Budget published/advertised </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Contact Session, Audio, Print and Electronic media</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Mayor/Councillors/Municipal Manager/HOD’s</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extLst>
                  <a:ext uri="{0D108BD9-81ED-4DB2-BD59-A6C34878D82A}">
                    <a16:rowId xmlns:a16="http://schemas.microsoft.com/office/drawing/2014/main" val="2807050346"/>
                  </a:ext>
                </a:extLst>
              </a:tr>
              <a:tr h="495295">
                <a:tc>
                  <a:txBody>
                    <a:bodyPr/>
                    <a:lstStyle/>
                    <a:p>
                      <a:pPr algn="ctr">
                        <a:lnSpc>
                          <a:spcPct val="107000"/>
                        </a:lnSpc>
                        <a:spcAft>
                          <a:spcPts val="0"/>
                        </a:spcAft>
                      </a:pPr>
                      <a:r>
                        <a:rPr lang="en-ZA" sz="1000">
                          <a:effectLst/>
                        </a:rPr>
                        <a:t>29.</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28 June 2023</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Approval of Final 2023/2024 SDBIP </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Contact Session, Audio, Print and Electronic media</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Mayor/Councillors/Municipal Manager/HOD’s</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extLst>
                  <a:ext uri="{0D108BD9-81ED-4DB2-BD59-A6C34878D82A}">
                    <a16:rowId xmlns:a16="http://schemas.microsoft.com/office/drawing/2014/main" val="862735697"/>
                  </a:ext>
                </a:extLst>
              </a:tr>
              <a:tr h="1165608">
                <a:tc>
                  <a:txBody>
                    <a:bodyPr/>
                    <a:lstStyle/>
                    <a:p>
                      <a:pPr algn="ctr">
                        <a:lnSpc>
                          <a:spcPct val="107000"/>
                        </a:lnSpc>
                        <a:spcAft>
                          <a:spcPts val="0"/>
                        </a:spcAft>
                      </a:pPr>
                      <a:r>
                        <a:rPr lang="en-ZA" sz="1000">
                          <a:effectLst/>
                        </a:rPr>
                        <a:t>30.</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30 June 2023</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marL="342900" lvl="0" indent="-342900">
                        <a:lnSpc>
                          <a:spcPct val="107000"/>
                        </a:lnSpc>
                        <a:spcAft>
                          <a:spcPts val="0"/>
                        </a:spcAft>
                        <a:buFont typeface="Symbol" panose="05050102010706020507" pitchFamily="18" charset="2"/>
                        <a:buChar char=""/>
                      </a:pPr>
                      <a:r>
                        <a:rPr lang="en-ZA" sz="1000">
                          <a:effectLst/>
                        </a:rPr>
                        <a:t>Submit annual budget reports to National &amp; Provincial Treasuries and District Municipality.</a:t>
                      </a:r>
                    </a:p>
                    <a:p>
                      <a:pPr marL="342900" lvl="0" indent="-342900">
                        <a:lnSpc>
                          <a:spcPct val="107000"/>
                        </a:lnSpc>
                        <a:spcAft>
                          <a:spcPts val="0"/>
                        </a:spcAft>
                        <a:buFont typeface="Symbol" panose="05050102010706020507" pitchFamily="18" charset="2"/>
                        <a:buChar char=""/>
                      </a:pPr>
                      <a:r>
                        <a:rPr lang="en-ZA" sz="1000">
                          <a:effectLst/>
                        </a:rPr>
                        <a:t>Notify department of Local Government in the province about the budget approval.</a:t>
                      </a:r>
                    </a:p>
                    <a:p>
                      <a:pPr>
                        <a:lnSpc>
                          <a:spcPct val="107000"/>
                        </a:lnSpc>
                        <a:spcAft>
                          <a:spcPts val="0"/>
                        </a:spcAft>
                      </a:pPr>
                      <a:r>
                        <a:rPr lang="en-ZA" sz="1000">
                          <a:effectLst/>
                        </a:rPr>
                        <a:t> </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Contact Session, Audio, Print and Electronic media</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dirty="0">
                          <a:effectLst/>
                        </a:rPr>
                        <a:t>Municipal Manager</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extLst>
                  <a:ext uri="{0D108BD9-81ED-4DB2-BD59-A6C34878D82A}">
                    <a16:rowId xmlns:a16="http://schemas.microsoft.com/office/drawing/2014/main" val="4054422020"/>
                  </a:ext>
                </a:extLst>
              </a:tr>
            </a:tbl>
          </a:graphicData>
        </a:graphic>
      </p:graphicFrame>
      <p:sp>
        <p:nvSpPr>
          <p:cNvPr id="9" name="Rectangle 1"/>
          <p:cNvSpPr>
            <a:spLocks noChangeArrowheads="1"/>
          </p:cNvSpPr>
          <p:nvPr/>
        </p:nvSpPr>
        <p:spPr bwMode="auto">
          <a:xfrm>
            <a:off x="747624" y="1116768"/>
            <a:ext cx="12307869"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ZA" altLang="en-US" sz="1100" b="0" i="0" u="none" strike="noStrike" cap="none" normalizeH="0" baseline="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br>
            <a:endParaRPr kumimoji="0" lang="en-ZA"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51373751"/>
      </p:ext>
    </p:extLst>
  </p:cSld>
  <p:clrMapOvr>
    <a:masterClrMapping/>
  </p:clrMapOvr>
  <p:transition advClick="0">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9144793" cy="1292464"/>
          </a:xfrm>
          <a:prstGeom prst="rect">
            <a:avLst/>
          </a:prstGeom>
        </p:spPr>
      </p:pic>
      <p:sp>
        <p:nvSpPr>
          <p:cNvPr id="2" name="Title 1"/>
          <p:cNvSpPr>
            <a:spLocks noGrp="1"/>
          </p:cNvSpPr>
          <p:nvPr>
            <p:ph type="title"/>
          </p:nvPr>
        </p:nvSpPr>
        <p:spPr>
          <a:xfrm>
            <a:off x="1066800" y="274638"/>
            <a:ext cx="7620000" cy="1143000"/>
          </a:xfrm>
        </p:spPr>
        <p:txBody>
          <a:bodyPr/>
          <a:lstStyle/>
          <a:p>
            <a:r>
              <a:rPr lang="en-US" sz="2000" b="1" dirty="0">
                <a:latin typeface="Verdana" panose="020B0604030504040204" pitchFamily="34" charset="0"/>
                <a:ea typeface="Verdana" panose="020B0604030504040204" pitchFamily="34" charset="0"/>
              </a:rPr>
              <a:t>INSTITUTIONAL ARRANGEMENTS</a:t>
            </a:r>
          </a:p>
        </p:txBody>
      </p:sp>
      <p:pic>
        <p:nvPicPr>
          <p:cNvPr id="5" name="Picture 2" descr="Letterhead-1up"/>
          <p:cNvPicPr>
            <a:picLocks noChangeAspect="1" noChangeArrowheads="1"/>
          </p:cNvPicPr>
          <p:nvPr/>
        </p:nvPicPr>
        <p:blipFill>
          <a:blip r:embed="rId3" cstate="print"/>
          <a:srcRect t="95842" b="757"/>
          <a:stretch>
            <a:fillRect/>
          </a:stretch>
        </p:blipFill>
        <p:spPr bwMode="auto">
          <a:xfrm>
            <a:off x="0" y="6515100"/>
            <a:ext cx="9144000" cy="342900"/>
          </a:xfrm>
          <a:prstGeom prst="rect">
            <a:avLst/>
          </a:prstGeom>
          <a:noFill/>
          <a:ln w="9525" algn="ctr">
            <a:miter lim="800000"/>
            <a:headEnd/>
            <a:tailEnd/>
          </a:ln>
        </p:spPr>
      </p:pic>
      <p:sp>
        <p:nvSpPr>
          <p:cNvPr id="6" name="Rectangle 5"/>
          <p:cNvSpPr/>
          <p:nvPr/>
        </p:nvSpPr>
        <p:spPr>
          <a:xfrm>
            <a:off x="533400" y="1417638"/>
            <a:ext cx="7798158" cy="4154984"/>
          </a:xfrm>
          <a:prstGeom prst="rect">
            <a:avLst/>
          </a:prstGeom>
        </p:spPr>
        <p:txBody>
          <a:bodyPr wrap="square">
            <a:spAutoFit/>
          </a:bodyPr>
          <a:lstStyle/>
          <a:p>
            <a:pPr marL="342900" indent="-342900" algn="just">
              <a:lnSpc>
                <a:spcPct val="150000"/>
              </a:lnSpc>
              <a:buFont typeface="Arial" panose="020B0604020202020204" pitchFamily="34" charset="0"/>
              <a:buChar char="•"/>
            </a:pPr>
            <a:r>
              <a:rPr lang="en-US" sz="2000" dirty="0">
                <a:latin typeface="Verdana" panose="020B0604030504040204" pitchFamily="34" charset="0"/>
                <a:ea typeface="Verdana" panose="020B0604030504040204" pitchFamily="34" charset="0"/>
              </a:rPr>
              <a:t>The IDP preparation process requires an extensive consultation and participation of communities, all role players and key stakeholders in order to achieve shared understanding of the municipal development trajectory and alignment. </a:t>
            </a:r>
          </a:p>
          <a:p>
            <a:pPr marL="342900" indent="-342900" algn="just">
              <a:lnSpc>
                <a:spcPct val="150000"/>
              </a:lnSpc>
              <a:buFont typeface="Arial" panose="020B0604020202020204" pitchFamily="34" charset="0"/>
              <a:buChar char="•"/>
            </a:pPr>
            <a:r>
              <a:rPr lang="en-US" sz="2000" dirty="0">
                <a:latin typeface="Verdana" panose="020B0604030504040204" pitchFamily="34" charset="0"/>
                <a:ea typeface="Verdana" panose="020B0604030504040204" pitchFamily="34" charset="0"/>
              </a:rPr>
              <a:t>The Municipality is utilizing the follow institutional arrangements.</a:t>
            </a:r>
          </a:p>
          <a:p>
            <a:pPr marL="285750" indent="-285750">
              <a:buFont typeface="Arial" panose="020B0604020202020204" pitchFamily="34" charset="0"/>
              <a:buChar char="•"/>
            </a:pPr>
            <a:endParaRPr lang="en-ZA" dirty="0"/>
          </a:p>
          <a:p>
            <a:pPr lvl="0"/>
            <a:endParaRPr lang="en-ZA" dirty="0"/>
          </a:p>
          <a:p>
            <a:pPr lvl="0" algn="ctr">
              <a:spcAft>
                <a:spcPts val="0"/>
              </a:spcAft>
            </a:pPr>
            <a:endParaRPr lang="en-ZA" dirty="0"/>
          </a:p>
        </p:txBody>
      </p:sp>
      <p:sp>
        <p:nvSpPr>
          <p:cNvPr id="7" name="Slide Number Placeholder 6"/>
          <p:cNvSpPr>
            <a:spLocks noGrp="1"/>
          </p:cNvSpPr>
          <p:nvPr>
            <p:ph type="sldNum" sz="quarter" idx="12"/>
          </p:nvPr>
        </p:nvSpPr>
        <p:spPr/>
        <p:txBody>
          <a:bodyPr/>
          <a:lstStyle/>
          <a:p>
            <a:fld id="{4C2DB95C-6700-4747-9E0D-F03DB628F007}" type="slidenum">
              <a:rPr lang="en-US" smtClean="0"/>
              <a:pPr/>
              <a:t>11</a:t>
            </a:fld>
            <a:endParaRPr lang="en-US"/>
          </a:p>
        </p:txBody>
      </p:sp>
    </p:spTree>
    <p:extLst>
      <p:ext uri="{BB962C8B-B14F-4D97-AF65-F5344CB8AC3E}">
        <p14:creationId xmlns:p14="http://schemas.microsoft.com/office/powerpoint/2010/main" val="2372348601"/>
      </p:ext>
    </p:extLst>
  </p:cSld>
  <p:clrMapOvr>
    <a:masterClrMapping/>
  </p:clrMapOvr>
  <p:transition advClick="0">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9144793" cy="1292464"/>
          </a:xfrm>
          <a:prstGeom prst="rect">
            <a:avLst/>
          </a:prstGeom>
        </p:spPr>
      </p:pic>
      <p:sp>
        <p:nvSpPr>
          <p:cNvPr id="2" name="Title 1"/>
          <p:cNvSpPr>
            <a:spLocks noGrp="1"/>
          </p:cNvSpPr>
          <p:nvPr>
            <p:ph type="title"/>
          </p:nvPr>
        </p:nvSpPr>
        <p:spPr/>
        <p:txBody>
          <a:bodyPr/>
          <a:lstStyle/>
          <a:p>
            <a:r>
              <a:rPr lang="en-US" sz="2000" b="1" dirty="0">
                <a:solidFill>
                  <a:prstClr val="black"/>
                </a:solidFill>
                <a:latin typeface="Verdana" panose="020B0604030504040204" pitchFamily="34" charset="0"/>
                <a:ea typeface="Verdana" panose="020B0604030504040204" pitchFamily="34" charset="0"/>
                <a:cs typeface="Verdana" panose="020B0604030504040204" pitchFamily="34" charset="0"/>
              </a:rPr>
              <a:t>            INSTITUTIONAL ARRANGEMENT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55662146"/>
              </p:ext>
            </p:extLst>
          </p:nvPr>
        </p:nvGraphicFramePr>
        <p:xfrm>
          <a:off x="457200" y="1292224"/>
          <a:ext cx="8001000" cy="4938951"/>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2494960597"/>
                    </a:ext>
                  </a:extLst>
                </a:gridCol>
                <a:gridCol w="2133600">
                  <a:extLst>
                    <a:ext uri="{9D8B030D-6E8A-4147-A177-3AD203B41FA5}">
                      <a16:colId xmlns:a16="http://schemas.microsoft.com/office/drawing/2014/main" val="1052001102"/>
                    </a:ext>
                  </a:extLst>
                </a:gridCol>
                <a:gridCol w="3962400">
                  <a:extLst>
                    <a:ext uri="{9D8B030D-6E8A-4147-A177-3AD203B41FA5}">
                      <a16:colId xmlns:a16="http://schemas.microsoft.com/office/drawing/2014/main" val="4056873086"/>
                    </a:ext>
                  </a:extLst>
                </a:gridCol>
              </a:tblGrid>
              <a:tr h="517279">
                <a:tc>
                  <a:txBody>
                    <a:bodyPr/>
                    <a:lstStyle/>
                    <a:p>
                      <a:r>
                        <a:rPr lang="en-ZA" sz="1400" dirty="0">
                          <a:solidFill>
                            <a:schemeClr val="tx1"/>
                          </a:solidFill>
                          <a:latin typeface="Verdana" panose="020B0604030504040204" pitchFamily="34" charset="0"/>
                          <a:ea typeface="Verdana" panose="020B0604030504040204" pitchFamily="34" charset="0"/>
                        </a:rPr>
                        <a:t>STRUCTURE</a:t>
                      </a:r>
                    </a:p>
                  </a:txBody>
                  <a:tcPr>
                    <a:solidFill>
                      <a:srgbClr val="EBBD15"/>
                    </a:solidFill>
                  </a:tcPr>
                </a:tc>
                <a:tc>
                  <a:txBody>
                    <a:bodyPr/>
                    <a:lstStyle/>
                    <a:p>
                      <a:r>
                        <a:rPr lang="en-ZA" sz="1400" dirty="0">
                          <a:solidFill>
                            <a:schemeClr val="tx1"/>
                          </a:solidFill>
                          <a:latin typeface="Verdana" panose="020B0604030504040204" pitchFamily="34" charset="0"/>
                          <a:ea typeface="Verdana" panose="020B0604030504040204" pitchFamily="34" charset="0"/>
                        </a:rPr>
                        <a:t>COMPOSITION</a:t>
                      </a:r>
                    </a:p>
                  </a:txBody>
                  <a:tcPr>
                    <a:solidFill>
                      <a:srgbClr val="EBBD15"/>
                    </a:solidFill>
                  </a:tcPr>
                </a:tc>
                <a:tc>
                  <a:txBody>
                    <a:bodyPr/>
                    <a:lstStyle/>
                    <a:p>
                      <a:r>
                        <a:rPr lang="en-ZA" sz="1400" dirty="0">
                          <a:solidFill>
                            <a:schemeClr val="tx1"/>
                          </a:solidFill>
                          <a:latin typeface="Verdana" panose="020B0604030504040204" pitchFamily="34" charset="0"/>
                          <a:ea typeface="Verdana" panose="020B0604030504040204" pitchFamily="34" charset="0"/>
                        </a:rPr>
                        <a:t>TERMS</a:t>
                      </a:r>
                      <a:r>
                        <a:rPr lang="en-ZA" sz="1400" baseline="0" dirty="0">
                          <a:solidFill>
                            <a:schemeClr val="tx1"/>
                          </a:solidFill>
                          <a:latin typeface="Verdana" panose="020B0604030504040204" pitchFamily="34" charset="0"/>
                          <a:ea typeface="Verdana" panose="020B0604030504040204" pitchFamily="34" charset="0"/>
                        </a:rPr>
                        <a:t> OF REFERENCE</a:t>
                      </a:r>
                      <a:endParaRPr lang="en-ZA" sz="1400" dirty="0">
                        <a:solidFill>
                          <a:schemeClr val="tx1"/>
                        </a:solidFill>
                        <a:latin typeface="Verdana" panose="020B0604030504040204" pitchFamily="34" charset="0"/>
                        <a:ea typeface="Verdana" panose="020B0604030504040204" pitchFamily="34" charset="0"/>
                      </a:endParaRPr>
                    </a:p>
                  </a:txBody>
                  <a:tcPr>
                    <a:solidFill>
                      <a:srgbClr val="EBBD15"/>
                    </a:solidFill>
                  </a:tcPr>
                </a:tc>
                <a:extLst>
                  <a:ext uri="{0D108BD9-81ED-4DB2-BD59-A6C34878D82A}">
                    <a16:rowId xmlns:a16="http://schemas.microsoft.com/office/drawing/2014/main" val="3099300965"/>
                  </a:ext>
                </a:extLst>
              </a:tr>
              <a:tr h="2210836">
                <a:tc>
                  <a:txBody>
                    <a:bodyPr/>
                    <a:lstStyle/>
                    <a:p>
                      <a:r>
                        <a:rPr lang="en-US" sz="1400" dirty="0">
                          <a:solidFill>
                            <a:schemeClr val="tx1"/>
                          </a:solidFill>
                          <a:latin typeface="Verdana" panose="020B0604030504040204" pitchFamily="34" charset="0"/>
                          <a:ea typeface="Verdana" panose="020B0604030504040204" pitchFamily="34" charset="0"/>
                        </a:rPr>
                        <a:t>IDP and</a:t>
                      </a:r>
                    </a:p>
                    <a:p>
                      <a:r>
                        <a:rPr lang="en-US" sz="1400" dirty="0">
                          <a:solidFill>
                            <a:schemeClr val="tx1"/>
                          </a:solidFill>
                          <a:latin typeface="Verdana" panose="020B0604030504040204" pitchFamily="34" charset="0"/>
                          <a:ea typeface="Verdana" panose="020B0604030504040204" pitchFamily="34" charset="0"/>
                        </a:rPr>
                        <a:t>Budget</a:t>
                      </a:r>
                    </a:p>
                    <a:p>
                      <a:r>
                        <a:rPr lang="en-US" sz="1400" dirty="0">
                          <a:solidFill>
                            <a:schemeClr val="tx1"/>
                          </a:solidFill>
                          <a:latin typeface="Verdana" panose="020B0604030504040204" pitchFamily="34" charset="0"/>
                          <a:ea typeface="Verdana" panose="020B0604030504040204" pitchFamily="34" charset="0"/>
                        </a:rPr>
                        <a:t>Steering</a:t>
                      </a:r>
                    </a:p>
                    <a:p>
                      <a:r>
                        <a:rPr lang="en-US" sz="1400" dirty="0">
                          <a:solidFill>
                            <a:schemeClr val="tx1"/>
                          </a:solidFill>
                          <a:latin typeface="Verdana" panose="020B0604030504040204" pitchFamily="34" charset="0"/>
                          <a:ea typeface="Verdana" panose="020B0604030504040204" pitchFamily="34" charset="0"/>
                        </a:rPr>
                        <a:t>Committee</a:t>
                      </a:r>
                      <a:endParaRPr lang="en-ZA" sz="1400" dirty="0">
                        <a:solidFill>
                          <a:schemeClr val="tx1"/>
                        </a:solidFill>
                        <a:latin typeface="Verdana" panose="020B0604030504040204" pitchFamily="34" charset="0"/>
                        <a:ea typeface="Verdana" panose="020B0604030504040204" pitchFamily="34" charset="0"/>
                      </a:endParaRPr>
                    </a:p>
                  </a:txBody>
                  <a:tcPr>
                    <a:solidFill>
                      <a:srgbClr val="EBBD15"/>
                    </a:solidFill>
                  </a:tcPr>
                </a:tc>
                <a:tc>
                  <a:txBody>
                    <a:bodyPr/>
                    <a:lstStyle/>
                    <a:p>
                      <a:r>
                        <a:rPr lang="en-ZA" sz="1400" b="0" i="0" u="none" strike="noStrike" kern="1200" baseline="0" dirty="0">
                          <a:solidFill>
                            <a:schemeClr val="tx1"/>
                          </a:solidFill>
                          <a:latin typeface="Verdana" panose="020B0604030504040204" pitchFamily="34" charset="0"/>
                          <a:ea typeface="Verdana" panose="020B0604030504040204" pitchFamily="34" charset="0"/>
                          <a:cs typeface="+mn-cs"/>
                        </a:rPr>
                        <a:t>Chairperson: Mayor. Executive Committee, Council, Traditional Leaders, Senior Management, Representative from District Municipality and COGTA.</a:t>
                      </a:r>
                    </a:p>
                  </a:txBody>
                  <a:tcPr>
                    <a:solidFill>
                      <a:srgbClr val="EBBD15"/>
                    </a:solidFill>
                  </a:tcPr>
                </a:tc>
                <a:tc>
                  <a:txBody>
                    <a:bodyPr/>
                    <a:lstStyle/>
                    <a:p>
                      <a:r>
                        <a:rPr lang="en-US" sz="1400" b="0" i="0" u="none" strike="noStrike" kern="1200" baseline="0" dirty="0">
                          <a:solidFill>
                            <a:schemeClr val="tx1"/>
                          </a:solidFill>
                          <a:latin typeface="Verdana" panose="020B0604030504040204" pitchFamily="34" charset="0"/>
                          <a:ea typeface="Verdana" panose="020B0604030504040204" pitchFamily="34" charset="0"/>
                          <a:cs typeface="+mn-cs"/>
                        </a:rPr>
                        <a:t>Considers the Budget and IDP Process Plan for the municipality</a:t>
                      </a:r>
                    </a:p>
                    <a:p>
                      <a:r>
                        <a:rPr lang="en-US" sz="1400" b="0" i="0" u="none" strike="noStrike" kern="1200" baseline="0" dirty="0">
                          <a:solidFill>
                            <a:schemeClr val="tx1"/>
                          </a:solidFill>
                          <a:latin typeface="Verdana" panose="020B0604030504040204" pitchFamily="34" charset="0"/>
                          <a:ea typeface="Verdana" panose="020B0604030504040204" pitchFamily="34" charset="0"/>
                          <a:cs typeface="+mn-cs"/>
                        </a:rPr>
                        <a:t>Agrees on budget principles to be adopted</a:t>
                      </a:r>
                    </a:p>
                    <a:p>
                      <a:r>
                        <a:rPr lang="en-US" sz="1400" b="0" i="0" u="none" strike="noStrike" kern="1200" baseline="0" dirty="0">
                          <a:solidFill>
                            <a:schemeClr val="tx1"/>
                          </a:solidFill>
                          <a:latin typeface="Verdana" panose="020B0604030504040204" pitchFamily="34" charset="0"/>
                          <a:ea typeface="Verdana" panose="020B0604030504040204" pitchFamily="34" charset="0"/>
                          <a:cs typeface="+mn-cs"/>
                        </a:rPr>
                        <a:t>Monitors adherence to the Budget Process Plan</a:t>
                      </a:r>
                    </a:p>
                    <a:p>
                      <a:r>
                        <a:rPr lang="en-ZA" sz="1400" b="0" i="0" u="none" strike="noStrike" kern="1200" baseline="0" dirty="0">
                          <a:solidFill>
                            <a:schemeClr val="tx1"/>
                          </a:solidFill>
                          <a:latin typeface="Verdana" panose="020B0604030504040204" pitchFamily="34" charset="0"/>
                          <a:ea typeface="Verdana" panose="020B0604030504040204" pitchFamily="34" charset="0"/>
                          <a:cs typeface="+mn-cs"/>
                        </a:rPr>
                        <a:t>Makes content recommendations</a:t>
                      </a:r>
                      <a:endParaRPr lang="en-ZA" sz="1400" dirty="0">
                        <a:solidFill>
                          <a:schemeClr val="tx1"/>
                        </a:solidFill>
                        <a:latin typeface="Verdana" panose="020B0604030504040204" pitchFamily="34" charset="0"/>
                        <a:ea typeface="Verdana" panose="020B0604030504040204" pitchFamily="34" charset="0"/>
                      </a:endParaRPr>
                    </a:p>
                  </a:txBody>
                  <a:tcPr>
                    <a:solidFill>
                      <a:srgbClr val="EBBD15"/>
                    </a:solidFill>
                  </a:tcPr>
                </a:tc>
                <a:extLst>
                  <a:ext uri="{0D108BD9-81ED-4DB2-BD59-A6C34878D82A}">
                    <a16:rowId xmlns:a16="http://schemas.microsoft.com/office/drawing/2014/main" val="2508331152"/>
                  </a:ext>
                </a:extLst>
              </a:tr>
              <a:tr h="2210836">
                <a:tc>
                  <a:txBody>
                    <a:bodyPr/>
                    <a:lstStyle/>
                    <a:p>
                      <a:r>
                        <a:rPr lang="en-ZA" sz="1400" dirty="0">
                          <a:solidFill>
                            <a:schemeClr val="tx1"/>
                          </a:solidFill>
                          <a:latin typeface="Verdana" panose="020B0604030504040204" pitchFamily="34" charset="0"/>
                          <a:ea typeface="Verdana" panose="020B0604030504040204" pitchFamily="34" charset="0"/>
                        </a:rPr>
                        <a:t>IDP and Budget Representative</a:t>
                      </a:r>
                      <a:r>
                        <a:rPr lang="en-ZA" sz="1400" baseline="0" dirty="0">
                          <a:solidFill>
                            <a:schemeClr val="tx1"/>
                          </a:solidFill>
                          <a:latin typeface="Verdana" panose="020B0604030504040204" pitchFamily="34" charset="0"/>
                          <a:ea typeface="Verdana" panose="020B0604030504040204" pitchFamily="34" charset="0"/>
                        </a:rPr>
                        <a:t> Forum</a:t>
                      </a:r>
                      <a:endParaRPr lang="en-ZA" sz="1400" dirty="0">
                        <a:solidFill>
                          <a:schemeClr val="tx1"/>
                        </a:solidFill>
                        <a:latin typeface="Verdana" panose="020B0604030504040204" pitchFamily="34" charset="0"/>
                        <a:ea typeface="Verdana" panose="020B0604030504040204" pitchFamily="34" charset="0"/>
                      </a:endParaRPr>
                    </a:p>
                  </a:txBody>
                  <a:tcPr>
                    <a:solidFill>
                      <a:srgbClr val="EBBD1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b="0" i="0" u="none" strike="noStrike" kern="1200" baseline="0" dirty="0">
                          <a:solidFill>
                            <a:schemeClr val="tx1"/>
                          </a:solidFill>
                          <a:latin typeface="Verdana" panose="020B0604030504040204" pitchFamily="34" charset="0"/>
                          <a:ea typeface="Verdana" panose="020B0604030504040204" pitchFamily="34" charset="0"/>
                          <a:cs typeface="+mn-cs"/>
                        </a:rPr>
                        <a:t>Chairperson: Mayor. Executive Committee, Council, Traditional Leaders, Administration and all stakeholders</a:t>
                      </a:r>
                    </a:p>
                    <a:p>
                      <a:endParaRPr lang="en-ZA" sz="1400" dirty="0">
                        <a:solidFill>
                          <a:schemeClr val="tx1"/>
                        </a:solidFill>
                        <a:latin typeface="Verdana" panose="020B0604030504040204" pitchFamily="34" charset="0"/>
                        <a:ea typeface="Verdana" panose="020B0604030504040204" pitchFamily="34" charset="0"/>
                      </a:endParaRPr>
                    </a:p>
                  </a:txBody>
                  <a:tcPr>
                    <a:solidFill>
                      <a:srgbClr val="EBBD15"/>
                    </a:solidFill>
                  </a:tcPr>
                </a:tc>
                <a:tc>
                  <a:txBody>
                    <a:bodyPr/>
                    <a:lstStyle/>
                    <a:p>
                      <a:r>
                        <a:rPr lang="en-US" sz="1400" b="0" i="0" u="none" strike="noStrike" kern="1200" baseline="0" dirty="0">
                          <a:solidFill>
                            <a:schemeClr val="tx1"/>
                          </a:solidFill>
                          <a:latin typeface="Verdana" panose="020B0604030504040204" pitchFamily="34" charset="0"/>
                          <a:ea typeface="Verdana" panose="020B0604030504040204" pitchFamily="34" charset="0"/>
                          <a:cs typeface="+mn-cs"/>
                        </a:rPr>
                        <a:t>Represent the interests of constituents in the IDP and budget </a:t>
                      </a:r>
                      <a:r>
                        <a:rPr lang="en-ZA" sz="1400" b="0" i="0" u="none" strike="noStrike" kern="1200" baseline="0" dirty="0">
                          <a:solidFill>
                            <a:schemeClr val="tx1"/>
                          </a:solidFill>
                          <a:latin typeface="Verdana" panose="020B0604030504040204" pitchFamily="34" charset="0"/>
                          <a:ea typeface="Verdana" panose="020B0604030504040204" pitchFamily="34" charset="0"/>
                          <a:cs typeface="+mn-cs"/>
                        </a:rPr>
                        <a:t>processes</a:t>
                      </a:r>
                    </a:p>
                    <a:p>
                      <a:r>
                        <a:rPr lang="en-US" sz="1400" b="0" i="0" u="none" strike="noStrike" kern="1200" baseline="0" dirty="0">
                          <a:solidFill>
                            <a:schemeClr val="tx1"/>
                          </a:solidFill>
                          <a:latin typeface="Verdana" panose="020B0604030504040204" pitchFamily="34" charset="0"/>
                          <a:ea typeface="Verdana" panose="020B0604030504040204" pitchFamily="34" charset="0"/>
                          <a:cs typeface="+mn-cs"/>
                        </a:rPr>
                        <a:t>Ensure communication between all stakeholder representatives </a:t>
                      </a:r>
                      <a:r>
                        <a:rPr lang="en-ZA" sz="1400" b="0" i="0" u="none" strike="noStrike" kern="1200" baseline="0" dirty="0">
                          <a:solidFill>
                            <a:schemeClr val="tx1"/>
                          </a:solidFill>
                          <a:latin typeface="Verdana" panose="020B0604030504040204" pitchFamily="34" charset="0"/>
                          <a:ea typeface="Verdana" panose="020B0604030504040204" pitchFamily="34" charset="0"/>
                          <a:cs typeface="+mn-cs"/>
                        </a:rPr>
                        <a:t>including the municipal government.</a:t>
                      </a:r>
                    </a:p>
                    <a:p>
                      <a:r>
                        <a:rPr lang="en-US" sz="1400" b="0" i="0" u="none" strike="noStrike" kern="1200" baseline="0" dirty="0">
                          <a:solidFill>
                            <a:schemeClr val="tx1"/>
                          </a:solidFill>
                          <a:latin typeface="Verdana" panose="020B0604030504040204" pitchFamily="34" charset="0"/>
                          <a:ea typeface="Verdana" panose="020B0604030504040204" pitchFamily="34" charset="0"/>
                          <a:cs typeface="+mn-cs"/>
                        </a:rPr>
                        <a:t>Monitor the performance of the planning and implementation </a:t>
                      </a:r>
                      <a:r>
                        <a:rPr lang="en-ZA" sz="1400" b="0" i="0" u="none" strike="noStrike" kern="1200" baseline="0" dirty="0">
                          <a:solidFill>
                            <a:schemeClr val="tx1"/>
                          </a:solidFill>
                          <a:latin typeface="Verdana" panose="020B0604030504040204" pitchFamily="34" charset="0"/>
                          <a:ea typeface="Verdana" panose="020B0604030504040204" pitchFamily="34" charset="0"/>
                          <a:cs typeface="+mn-cs"/>
                        </a:rPr>
                        <a:t>processes.</a:t>
                      </a:r>
                    </a:p>
                  </a:txBody>
                  <a:tcPr>
                    <a:solidFill>
                      <a:srgbClr val="EBBD15"/>
                    </a:solidFill>
                  </a:tcPr>
                </a:tc>
                <a:extLst>
                  <a:ext uri="{0D108BD9-81ED-4DB2-BD59-A6C34878D82A}">
                    <a16:rowId xmlns:a16="http://schemas.microsoft.com/office/drawing/2014/main" val="1625012041"/>
                  </a:ext>
                </a:extLst>
              </a:tr>
            </a:tbl>
          </a:graphicData>
        </a:graphic>
      </p:graphicFrame>
      <p:pic>
        <p:nvPicPr>
          <p:cNvPr id="5" name="Picture 2" descr="Letterhead-1up"/>
          <p:cNvPicPr>
            <a:picLocks noChangeAspect="1" noChangeArrowheads="1"/>
          </p:cNvPicPr>
          <p:nvPr/>
        </p:nvPicPr>
        <p:blipFill>
          <a:blip r:embed="rId3" cstate="print"/>
          <a:srcRect t="95842" b="757"/>
          <a:stretch>
            <a:fillRect/>
          </a:stretch>
        </p:blipFill>
        <p:spPr bwMode="auto">
          <a:xfrm>
            <a:off x="0" y="6515100"/>
            <a:ext cx="9144000" cy="342900"/>
          </a:xfrm>
          <a:prstGeom prst="rect">
            <a:avLst/>
          </a:prstGeom>
          <a:noFill/>
          <a:ln w="9525" algn="ctr">
            <a:miter lim="800000"/>
            <a:headEnd/>
            <a:tailEnd/>
          </a:ln>
        </p:spPr>
      </p:pic>
      <p:sp>
        <p:nvSpPr>
          <p:cNvPr id="7" name="Slide Number Placeholder 6"/>
          <p:cNvSpPr>
            <a:spLocks noGrp="1"/>
          </p:cNvSpPr>
          <p:nvPr>
            <p:ph type="sldNum" sz="quarter" idx="12"/>
          </p:nvPr>
        </p:nvSpPr>
        <p:spPr/>
        <p:txBody>
          <a:bodyPr/>
          <a:lstStyle/>
          <a:p>
            <a:fld id="{4C2DB95C-6700-4747-9E0D-F03DB628F007}" type="slidenum">
              <a:rPr lang="en-US" smtClean="0"/>
              <a:pPr/>
              <a:t>12</a:t>
            </a:fld>
            <a:endParaRPr lang="en-US"/>
          </a:p>
        </p:txBody>
      </p:sp>
    </p:spTree>
    <p:extLst>
      <p:ext uri="{BB962C8B-B14F-4D97-AF65-F5344CB8AC3E}">
        <p14:creationId xmlns:p14="http://schemas.microsoft.com/office/powerpoint/2010/main" val="3976413450"/>
      </p:ext>
    </p:extLst>
  </p:cSld>
  <p:clrMapOvr>
    <a:masterClrMapping/>
  </p:clrMapOvr>
  <p:transition advClick="0">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9144793" cy="1292464"/>
          </a:xfrm>
          <a:prstGeom prst="rect">
            <a:avLst/>
          </a:prstGeom>
        </p:spPr>
      </p:pic>
      <p:sp>
        <p:nvSpPr>
          <p:cNvPr id="2" name="Title 1"/>
          <p:cNvSpPr>
            <a:spLocks noGrp="1"/>
          </p:cNvSpPr>
          <p:nvPr>
            <p:ph type="title"/>
          </p:nvPr>
        </p:nvSpPr>
        <p:spPr/>
        <p:txBody>
          <a:bodyPr/>
          <a:lstStyle/>
          <a:p>
            <a:r>
              <a:rPr lang="en-US" sz="2000" b="1" dirty="0">
                <a:solidFill>
                  <a:prstClr val="black"/>
                </a:solidFill>
                <a:latin typeface="Verdana" panose="020B0604030504040204" pitchFamily="34" charset="0"/>
                <a:ea typeface="Verdana" panose="020B0604030504040204" pitchFamily="34" charset="0"/>
                <a:cs typeface="Verdana" panose="020B0604030504040204" pitchFamily="34" charset="0"/>
              </a:rPr>
              <a:t>            INSTITUTIONAL ARRANGEMENT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41343439"/>
              </p:ext>
            </p:extLst>
          </p:nvPr>
        </p:nvGraphicFramePr>
        <p:xfrm>
          <a:off x="457200" y="1292225"/>
          <a:ext cx="8001000" cy="3205480"/>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2494960597"/>
                    </a:ext>
                  </a:extLst>
                </a:gridCol>
                <a:gridCol w="2133600">
                  <a:extLst>
                    <a:ext uri="{9D8B030D-6E8A-4147-A177-3AD203B41FA5}">
                      <a16:colId xmlns:a16="http://schemas.microsoft.com/office/drawing/2014/main" val="1052001102"/>
                    </a:ext>
                  </a:extLst>
                </a:gridCol>
                <a:gridCol w="3962400">
                  <a:extLst>
                    <a:ext uri="{9D8B030D-6E8A-4147-A177-3AD203B41FA5}">
                      <a16:colId xmlns:a16="http://schemas.microsoft.com/office/drawing/2014/main" val="4056873086"/>
                    </a:ext>
                  </a:extLst>
                </a:gridCol>
              </a:tblGrid>
              <a:tr h="370840">
                <a:tc>
                  <a:txBody>
                    <a:bodyPr/>
                    <a:lstStyle/>
                    <a:p>
                      <a:r>
                        <a:rPr lang="en-ZA" dirty="0">
                          <a:solidFill>
                            <a:schemeClr val="tx1"/>
                          </a:solidFill>
                        </a:rPr>
                        <a:t>STRUCTURE</a:t>
                      </a:r>
                    </a:p>
                  </a:txBody>
                  <a:tcPr>
                    <a:solidFill>
                      <a:srgbClr val="EBBD15"/>
                    </a:solidFill>
                  </a:tcPr>
                </a:tc>
                <a:tc>
                  <a:txBody>
                    <a:bodyPr/>
                    <a:lstStyle/>
                    <a:p>
                      <a:r>
                        <a:rPr lang="en-ZA" dirty="0">
                          <a:solidFill>
                            <a:schemeClr val="tx1"/>
                          </a:solidFill>
                        </a:rPr>
                        <a:t>COMPOSITION</a:t>
                      </a:r>
                    </a:p>
                  </a:txBody>
                  <a:tcPr>
                    <a:solidFill>
                      <a:srgbClr val="EBBD15"/>
                    </a:solidFill>
                  </a:tcPr>
                </a:tc>
                <a:tc>
                  <a:txBody>
                    <a:bodyPr/>
                    <a:lstStyle/>
                    <a:p>
                      <a:r>
                        <a:rPr lang="en-ZA" dirty="0">
                          <a:solidFill>
                            <a:schemeClr val="tx1"/>
                          </a:solidFill>
                        </a:rPr>
                        <a:t>TERMS</a:t>
                      </a:r>
                      <a:r>
                        <a:rPr lang="en-ZA" baseline="0" dirty="0">
                          <a:solidFill>
                            <a:schemeClr val="tx1"/>
                          </a:solidFill>
                        </a:rPr>
                        <a:t> OF REFERENCE</a:t>
                      </a:r>
                      <a:endParaRPr lang="en-ZA" dirty="0">
                        <a:solidFill>
                          <a:schemeClr val="tx1"/>
                        </a:solidFill>
                      </a:endParaRPr>
                    </a:p>
                  </a:txBody>
                  <a:tcPr>
                    <a:solidFill>
                      <a:srgbClr val="EBBD15"/>
                    </a:solidFill>
                  </a:tcPr>
                </a:tc>
                <a:extLst>
                  <a:ext uri="{0D108BD9-81ED-4DB2-BD59-A6C34878D82A}">
                    <a16:rowId xmlns:a16="http://schemas.microsoft.com/office/drawing/2014/main" val="3099300965"/>
                  </a:ext>
                </a:extLst>
              </a:tr>
              <a:tr h="370840">
                <a:tc>
                  <a:txBody>
                    <a:bodyPr/>
                    <a:lstStyle/>
                    <a:p>
                      <a:r>
                        <a:rPr lang="en-ZA" sz="1800" b="0" i="0" u="none" strike="noStrike" kern="1200" baseline="0" dirty="0">
                          <a:solidFill>
                            <a:schemeClr val="tx1"/>
                          </a:solidFill>
                          <a:latin typeface="+mn-lt"/>
                          <a:ea typeface="+mn-ea"/>
                          <a:cs typeface="+mn-cs"/>
                        </a:rPr>
                        <a:t>District</a:t>
                      </a:r>
                    </a:p>
                    <a:p>
                      <a:r>
                        <a:rPr lang="en-ZA" sz="1800" b="0" i="0" u="none" strike="noStrike" kern="1200" baseline="0" dirty="0">
                          <a:solidFill>
                            <a:schemeClr val="tx1"/>
                          </a:solidFill>
                          <a:latin typeface="+mn-lt"/>
                          <a:ea typeface="+mn-ea"/>
                          <a:cs typeface="+mn-cs"/>
                        </a:rPr>
                        <a:t>IDP And PMS</a:t>
                      </a:r>
                    </a:p>
                    <a:p>
                      <a:r>
                        <a:rPr lang="en-ZA" sz="1800" b="0" i="0" u="none" strike="noStrike" kern="1200" baseline="0" dirty="0">
                          <a:solidFill>
                            <a:schemeClr val="tx1"/>
                          </a:solidFill>
                          <a:latin typeface="+mn-lt"/>
                          <a:ea typeface="+mn-ea"/>
                          <a:cs typeface="+mn-cs"/>
                        </a:rPr>
                        <a:t>Forum</a:t>
                      </a:r>
                      <a:endParaRPr lang="en-ZA" dirty="0">
                        <a:solidFill>
                          <a:schemeClr val="tx1"/>
                        </a:solidFill>
                      </a:endParaRPr>
                    </a:p>
                  </a:txBody>
                  <a:tcPr>
                    <a:solidFill>
                      <a:srgbClr val="EBBD15"/>
                    </a:solidFill>
                  </a:tcPr>
                </a:tc>
                <a:tc>
                  <a:txBody>
                    <a:bodyPr/>
                    <a:lstStyle/>
                    <a:p>
                      <a:r>
                        <a:rPr lang="en-ZA" sz="1800" b="0" i="0" u="none" strike="noStrike" kern="1200" baseline="0" dirty="0">
                          <a:solidFill>
                            <a:schemeClr val="tx1"/>
                          </a:solidFill>
                          <a:latin typeface="+mn-lt"/>
                          <a:ea typeface="+mn-ea"/>
                          <a:cs typeface="+mn-cs"/>
                        </a:rPr>
                        <a:t>Chairperson: Executive Mayor. All Mayors from LM’s, ADM Council &amp; Traditional Leaders, ADM Senior Management, Rep from LM’s  and Sector Departments. </a:t>
                      </a:r>
                    </a:p>
                  </a:txBody>
                  <a:tcPr>
                    <a:solidFill>
                      <a:srgbClr val="EBBD15"/>
                    </a:solidFill>
                  </a:tcPr>
                </a:tc>
                <a:tc>
                  <a:txBody>
                    <a:bodyPr/>
                    <a:lstStyle/>
                    <a:p>
                      <a:r>
                        <a:rPr lang="en-US" sz="1800" b="0" i="0" u="none" strike="noStrike" kern="1200" baseline="0" dirty="0">
                          <a:solidFill>
                            <a:schemeClr val="tx1"/>
                          </a:solidFill>
                          <a:latin typeface="+mn-lt"/>
                          <a:ea typeface="+mn-ea"/>
                          <a:cs typeface="+mn-cs"/>
                        </a:rPr>
                        <a:t>To ensure coordination of the implementation of the planning,</a:t>
                      </a:r>
                    </a:p>
                    <a:p>
                      <a:r>
                        <a:rPr lang="en-US" sz="1800" b="0" i="0" u="none" strike="noStrike" kern="1200" baseline="0" dirty="0">
                          <a:solidFill>
                            <a:schemeClr val="tx1"/>
                          </a:solidFill>
                          <a:latin typeface="+mn-lt"/>
                          <a:ea typeface="+mn-ea"/>
                          <a:cs typeface="+mn-cs"/>
                        </a:rPr>
                        <a:t>budget, reporting and review process to promote and improve the performance of the municipalities.</a:t>
                      </a:r>
                    </a:p>
                    <a:p>
                      <a:r>
                        <a:rPr lang="en-US" sz="1800" b="0" i="0" u="none" strike="noStrike" kern="1200" baseline="0" dirty="0">
                          <a:solidFill>
                            <a:schemeClr val="tx1"/>
                          </a:solidFill>
                          <a:latin typeface="+mn-lt"/>
                          <a:ea typeface="+mn-ea"/>
                          <a:cs typeface="+mn-cs"/>
                        </a:rPr>
                        <a:t>Facilitate review of the District and local municipalities’ IDP and PMS policies and frameworks to ensure compliance.</a:t>
                      </a:r>
                    </a:p>
                    <a:p>
                      <a:r>
                        <a:rPr lang="en-US" sz="1800" b="0" i="0" u="none" strike="noStrike" kern="1200" baseline="0" dirty="0">
                          <a:solidFill>
                            <a:schemeClr val="tx1"/>
                          </a:solidFill>
                          <a:latin typeface="+mn-lt"/>
                          <a:ea typeface="+mn-ea"/>
                          <a:cs typeface="+mn-cs"/>
                        </a:rPr>
                        <a:t>Responsible for forward planning and performance planning</a:t>
                      </a:r>
                      <a:r>
                        <a:rPr lang="en-ZA" sz="1800" b="0" i="0" u="none" strike="noStrike" kern="1200" baseline="0" dirty="0">
                          <a:solidFill>
                            <a:schemeClr val="tx1"/>
                          </a:solidFill>
                          <a:latin typeface="+mn-lt"/>
                          <a:ea typeface="+mn-ea"/>
                          <a:cs typeface="+mn-cs"/>
                        </a:rPr>
                        <a:t>matters.</a:t>
                      </a:r>
                    </a:p>
                  </a:txBody>
                  <a:tcPr>
                    <a:solidFill>
                      <a:srgbClr val="EBBD15"/>
                    </a:solidFill>
                  </a:tcPr>
                </a:tc>
                <a:extLst>
                  <a:ext uri="{0D108BD9-81ED-4DB2-BD59-A6C34878D82A}">
                    <a16:rowId xmlns:a16="http://schemas.microsoft.com/office/drawing/2014/main" val="2508331152"/>
                  </a:ext>
                </a:extLst>
              </a:tr>
            </a:tbl>
          </a:graphicData>
        </a:graphic>
      </p:graphicFrame>
      <p:pic>
        <p:nvPicPr>
          <p:cNvPr id="5" name="Picture 2" descr="Letterhead-1up"/>
          <p:cNvPicPr>
            <a:picLocks noChangeAspect="1" noChangeArrowheads="1"/>
          </p:cNvPicPr>
          <p:nvPr/>
        </p:nvPicPr>
        <p:blipFill>
          <a:blip r:embed="rId3" cstate="print"/>
          <a:srcRect t="95842" b="757"/>
          <a:stretch>
            <a:fillRect/>
          </a:stretch>
        </p:blipFill>
        <p:spPr bwMode="auto">
          <a:xfrm>
            <a:off x="0" y="6515100"/>
            <a:ext cx="9144000" cy="342900"/>
          </a:xfrm>
          <a:prstGeom prst="rect">
            <a:avLst/>
          </a:prstGeom>
          <a:noFill/>
          <a:ln w="9525" algn="ctr">
            <a:miter lim="800000"/>
            <a:headEnd/>
            <a:tailEnd/>
          </a:ln>
        </p:spPr>
      </p:pic>
      <p:sp>
        <p:nvSpPr>
          <p:cNvPr id="7" name="Slide Number Placeholder 6"/>
          <p:cNvSpPr>
            <a:spLocks noGrp="1"/>
          </p:cNvSpPr>
          <p:nvPr>
            <p:ph type="sldNum" sz="quarter" idx="12"/>
          </p:nvPr>
        </p:nvSpPr>
        <p:spPr/>
        <p:txBody>
          <a:bodyPr/>
          <a:lstStyle/>
          <a:p>
            <a:fld id="{4C2DB95C-6700-4747-9E0D-F03DB628F007}" type="slidenum">
              <a:rPr lang="en-US" smtClean="0"/>
              <a:pPr/>
              <a:t>13</a:t>
            </a:fld>
            <a:endParaRPr lang="en-US"/>
          </a:p>
        </p:txBody>
      </p:sp>
    </p:spTree>
    <p:extLst>
      <p:ext uri="{BB962C8B-B14F-4D97-AF65-F5344CB8AC3E}">
        <p14:creationId xmlns:p14="http://schemas.microsoft.com/office/powerpoint/2010/main" val="3415033216"/>
      </p:ext>
    </p:extLst>
  </p:cSld>
  <p:clrMapOvr>
    <a:masterClrMapping/>
  </p:clrMapOvr>
  <p:transition advClick="0">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9144793" cy="1292464"/>
          </a:xfrm>
          <a:prstGeom prst="rect">
            <a:avLst/>
          </a:prstGeom>
        </p:spPr>
      </p:pic>
      <p:sp>
        <p:nvSpPr>
          <p:cNvPr id="2" name="Title 1"/>
          <p:cNvSpPr>
            <a:spLocks noGrp="1"/>
          </p:cNvSpPr>
          <p:nvPr>
            <p:ph type="title"/>
          </p:nvPr>
        </p:nvSpPr>
        <p:spPr/>
        <p:txBody>
          <a:bodyPr/>
          <a:lstStyle/>
          <a:p>
            <a:r>
              <a:rPr lang="en-US" sz="2000" b="1" dirty="0">
                <a:solidFill>
                  <a:prstClr val="black"/>
                </a:solidFill>
                <a:latin typeface="Verdana" panose="020B0604030504040204" pitchFamily="34" charset="0"/>
                <a:ea typeface="Verdana" panose="020B0604030504040204" pitchFamily="34" charset="0"/>
                <a:cs typeface="Verdana" panose="020B0604030504040204" pitchFamily="34" charset="0"/>
              </a:rPr>
              <a:t>            ROLES AND RESPONSIBILITIES  </a:t>
            </a:r>
            <a:endParaRPr lang="en-US" dirty="0"/>
          </a:p>
        </p:txBody>
      </p:sp>
      <p:sp>
        <p:nvSpPr>
          <p:cNvPr id="3" name="Content Placeholder 2"/>
          <p:cNvSpPr>
            <a:spLocks noGrp="1"/>
          </p:cNvSpPr>
          <p:nvPr>
            <p:ph idx="1"/>
          </p:nvPr>
        </p:nvSpPr>
        <p:spPr>
          <a:xfrm>
            <a:off x="457200" y="990600"/>
            <a:ext cx="8001000" cy="5394659"/>
          </a:xfrm>
        </p:spPr>
        <p:txBody>
          <a:bodyPr>
            <a:noAutofit/>
          </a:bodyPr>
          <a:lstStyle/>
          <a:p>
            <a:pPr marL="0" indent="0" algn="just">
              <a:lnSpc>
                <a:spcPct val="150000"/>
              </a:lnSpc>
              <a:buNone/>
            </a:pPr>
            <a:r>
              <a:rPr lang="en-US" sz="1400" b="1" dirty="0">
                <a:latin typeface="Verdana" panose="020B0604030504040204" pitchFamily="34" charset="0"/>
                <a:ea typeface="Verdana" panose="020B0604030504040204" pitchFamily="34" charset="0"/>
              </a:rPr>
              <a:t>MAYOR</a:t>
            </a:r>
          </a:p>
          <a:p>
            <a:pPr algn="just"/>
            <a:r>
              <a:rPr lang="en-US" sz="1400" dirty="0">
                <a:latin typeface="Verdana" panose="020B0604030504040204" pitchFamily="34" charset="0"/>
                <a:ea typeface="Verdana" panose="020B0604030504040204" pitchFamily="34" charset="0"/>
              </a:rPr>
              <a:t>The Mayor of  Ngqushwa Local Municipality has the ultimate responsibility for the preparation and implementation of the IDP, Budget &amp; Performance Management. </a:t>
            </a:r>
            <a:r>
              <a:rPr lang="en-US" sz="1400" b="1" u="sng" dirty="0">
                <a:latin typeface="Verdana" panose="020B0604030504040204" pitchFamily="34" charset="0"/>
                <a:ea typeface="Verdana" panose="020B0604030504040204" pitchFamily="34" charset="0"/>
              </a:rPr>
              <a:t>In his capacity the Mayor has to: </a:t>
            </a:r>
          </a:p>
          <a:p>
            <a:pPr algn="just"/>
            <a:r>
              <a:rPr lang="en-US" sz="1400" dirty="0">
                <a:latin typeface="Verdana" panose="020B0604030504040204" pitchFamily="34" charset="0"/>
                <a:ea typeface="Verdana" panose="020B0604030504040204" pitchFamily="34" charset="0"/>
              </a:rPr>
              <a:t>Be responsible for the overall oversight, development and monitoring of the process or delegate IDP &amp; PMS responsibilities to the Municipal Manager; </a:t>
            </a:r>
          </a:p>
          <a:p>
            <a:pPr algn="just"/>
            <a:r>
              <a:rPr lang="en-US" sz="1400" dirty="0">
                <a:latin typeface="Verdana" panose="020B0604030504040204" pitchFamily="34" charset="0"/>
                <a:ea typeface="Verdana" panose="020B0604030504040204" pitchFamily="34" charset="0"/>
              </a:rPr>
              <a:t>Ensure that the budget, IDP &amp; budget related policies are mutually consistent &amp; credible; </a:t>
            </a:r>
          </a:p>
          <a:p>
            <a:pPr algn="just"/>
            <a:r>
              <a:rPr lang="en-US" sz="1400" dirty="0">
                <a:latin typeface="Verdana" panose="020B0604030504040204" pitchFamily="34" charset="0"/>
                <a:ea typeface="Verdana" panose="020B0604030504040204" pitchFamily="34" charset="0"/>
              </a:rPr>
              <a:t>Submit the revised IDP &amp; the Annual Budget to the municipal Council for adoption; </a:t>
            </a:r>
          </a:p>
          <a:p>
            <a:pPr algn="just"/>
            <a:r>
              <a:rPr lang="en-US" sz="1400" dirty="0">
                <a:latin typeface="Verdana" panose="020B0604030504040204" pitchFamily="34" charset="0"/>
                <a:ea typeface="Verdana" panose="020B0604030504040204" pitchFamily="34" charset="0"/>
              </a:rPr>
              <a:t>Submit the proposed Performance Management System to the municipal Council for adoption. </a:t>
            </a:r>
          </a:p>
          <a:p>
            <a:pPr algn="just"/>
            <a:r>
              <a:rPr lang="en-US" sz="1400" dirty="0">
                <a:latin typeface="Verdana" panose="020B0604030504040204" pitchFamily="34" charset="0"/>
                <a:ea typeface="Verdana" panose="020B0604030504040204" pitchFamily="34" charset="0"/>
              </a:rPr>
              <a:t>Responsible for the overall co-ordination and initiation of the review process</a:t>
            </a:r>
            <a:r>
              <a:rPr lang="en-ZA" sz="1400" dirty="0">
                <a:latin typeface="Verdana" panose="020B0604030504040204" pitchFamily="34" charset="0"/>
                <a:ea typeface="Verdana" panose="020B0604030504040204" pitchFamily="34" charset="0"/>
              </a:rPr>
              <a:t>	</a:t>
            </a:r>
            <a:endParaRPr lang="en-US" sz="1400" dirty="0">
              <a:latin typeface="Verdana" panose="020B0604030504040204" pitchFamily="34" charset="0"/>
              <a:ea typeface="Verdana" panose="020B0604030504040204" pitchFamily="34" charset="0"/>
            </a:endParaRPr>
          </a:p>
          <a:p>
            <a:pPr marL="0" indent="0" algn="just">
              <a:lnSpc>
                <a:spcPct val="150000"/>
              </a:lnSpc>
              <a:buNone/>
            </a:pPr>
            <a:r>
              <a:rPr lang="en-US" sz="1400" b="1" dirty="0">
                <a:latin typeface="Verdana" panose="020B0604030504040204" pitchFamily="34" charset="0"/>
                <a:ea typeface="Verdana" panose="020B0604030504040204" pitchFamily="34" charset="0"/>
              </a:rPr>
              <a:t>COUNCIL’S EXECUTIVE COMMITTEE:</a:t>
            </a:r>
          </a:p>
          <a:p>
            <a:pPr algn="just">
              <a:lnSpc>
                <a:spcPct val="150000"/>
              </a:lnSpc>
            </a:pPr>
            <a:r>
              <a:rPr lang="en-US" sz="1400" dirty="0">
                <a:latin typeface="Verdana" panose="020B0604030504040204" pitchFamily="34" charset="0"/>
                <a:ea typeface="Verdana" panose="020B0604030504040204" pitchFamily="34" charset="0"/>
              </a:rPr>
              <a:t>Monitor the Implementation of the IDP, involved in decision making process and provide recommendation to Council.</a:t>
            </a:r>
          </a:p>
          <a:p>
            <a:pPr marL="0" indent="0" algn="just">
              <a:lnSpc>
                <a:spcPct val="150000"/>
              </a:lnSpc>
              <a:buNone/>
            </a:pPr>
            <a:r>
              <a:rPr lang="en-US" sz="1400" b="1" dirty="0">
                <a:latin typeface="Verdana" panose="020B0604030504040204" pitchFamily="34" charset="0"/>
                <a:ea typeface="Verdana" panose="020B0604030504040204" pitchFamily="34" charset="0"/>
              </a:rPr>
              <a:t>COUNCILLORS ,TRADITIONAL LEADERS  &amp; WARD COMMITTEES</a:t>
            </a:r>
          </a:p>
          <a:p>
            <a:pPr algn="just">
              <a:lnSpc>
                <a:spcPct val="150000"/>
              </a:lnSpc>
            </a:pPr>
            <a:r>
              <a:rPr lang="en-US" sz="1400" dirty="0">
                <a:latin typeface="Verdana" panose="020B0604030504040204" pitchFamily="34" charset="0"/>
                <a:ea typeface="Verdana" panose="020B0604030504040204" pitchFamily="34" charset="0"/>
              </a:rPr>
              <a:t>Assist and facilitate in public consultation and participation</a:t>
            </a:r>
          </a:p>
          <a:p>
            <a:pPr algn="just">
              <a:lnSpc>
                <a:spcPct val="150000"/>
              </a:lnSpc>
            </a:pPr>
            <a:r>
              <a:rPr lang="en-US" sz="1400" dirty="0">
                <a:latin typeface="Verdana" panose="020B0604030504040204" pitchFamily="34" charset="0"/>
                <a:ea typeface="Verdana" panose="020B0604030504040204" pitchFamily="34" charset="0"/>
              </a:rPr>
              <a:t>Provide comment on the IDP</a:t>
            </a:r>
          </a:p>
          <a:p>
            <a:pPr algn="just"/>
            <a:r>
              <a:rPr lang="en-US" sz="1400" dirty="0">
                <a:latin typeface="Verdana" panose="020B0604030504040204" pitchFamily="34" charset="0"/>
                <a:ea typeface="Verdana" panose="020B0604030504040204" pitchFamily="34" charset="0"/>
              </a:rPr>
              <a:t>Consider and adopt the process plan and reviewed IDP </a:t>
            </a:r>
          </a:p>
          <a:p>
            <a:pPr algn="just">
              <a:lnSpc>
                <a:spcPct val="170000"/>
              </a:lnSpc>
            </a:pPr>
            <a:r>
              <a:rPr lang="en-US" sz="1400" dirty="0">
                <a:latin typeface="Verdana" panose="020B0604030504040204" pitchFamily="34" charset="0"/>
                <a:ea typeface="Verdana" panose="020B0604030504040204" pitchFamily="34" charset="0"/>
              </a:rPr>
              <a:t>Ensure integration of IDP, Budget and  the Performance Management System( </a:t>
            </a:r>
            <a:endParaRPr lang="en-ZA" sz="1400" dirty="0">
              <a:latin typeface="Verdana" panose="020B0604030504040204" pitchFamily="34" charset="0"/>
              <a:ea typeface="Verdana" panose="020B0604030504040204" pitchFamily="34" charset="0"/>
            </a:endParaRPr>
          </a:p>
        </p:txBody>
      </p:sp>
      <p:pic>
        <p:nvPicPr>
          <p:cNvPr id="5" name="Picture 2" descr="Letterhead-1up"/>
          <p:cNvPicPr>
            <a:picLocks noChangeAspect="1" noChangeArrowheads="1"/>
          </p:cNvPicPr>
          <p:nvPr/>
        </p:nvPicPr>
        <p:blipFill>
          <a:blip r:embed="rId3" cstate="print"/>
          <a:srcRect t="95842" b="757"/>
          <a:stretch>
            <a:fillRect/>
          </a:stretch>
        </p:blipFill>
        <p:spPr bwMode="auto">
          <a:xfrm>
            <a:off x="0" y="6515100"/>
            <a:ext cx="9144000" cy="342900"/>
          </a:xfrm>
          <a:prstGeom prst="rect">
            <a:avLst/>
          </a:prstGeom>
          <a:noFill/>
          <a:ln w="9525" algn="ctr">
            <a:miter lim="800000"/>
            <a:headEnd/>
            <a:tailEnd/>
          </a:ln>
        </p:spPr>
      </p:pic>
      <p:sp>
        <p:nvSpPr>
          <p:cNvPr id="7" name="Slide Number Placeholder 6"/>
          <p:cNvSpPr>
            <a:spLocks noGrp="1"/>
          </p:cNvSpPr>
          <p:nvPr>
            <p:ph type="sldNum" sz="quarter" idx="12"/>
          </p:nvPr>
        </p:nvSpPr>
        <p:spPr/>
        <p:txBody>
          <a:bodyPr/>
          <a:lstStyle/>
          <a:p>
            <a:fld id="{4C2DB95C-6700-4747-9E0D-F03DB628F007}" type="slidenum">
              <a:rPr lang="en-US" smtClean="0"/>
              <a:pPr/>
              <a:t>14</a:t>
            </a:fld>
            <a:endParaRPr lang="en-US"/>
          </a:p>
        </p:txBody>
      </p:sp>
    </p:spTree>
    <p:extLst>
      <p:ext uri="{BB962C8B-B14F-4D97-AF65-F5344CB8AC3E}">
        <p14:creationId xmlns:p14="http://schemas.microsoft.com/office/powerpoint/2010/main" val="729690078"/>
      </p:ext>
    </p:extLst>
  </p:cSld>
  <p:clrMapOvr>
    <a:masterClrMapping/>
  </p:clrMapOvr>
  <p:transition advClick="0">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9144793" cy="1292464"/>
          </a:xfrm>
          <a:prstGeom prst="rect">
            <a:avLst/>
          </a:prstGeom>
        </p:spPr>
      </p:pic>
      <p:sp>
        <p:nvSpPr>
          <p:cNvPr id="2" name="Title 1"/>
          <p:cNvSpPr>
            <a:spLocks noGrp="1"/>
          </p:cNvSpPr>
          <p:nvPr>
            <p:ph type="title"/>
          </p:nvPr>
        </p:nvSpPr>
        <p:spPr/>
        <p:txBody>
          <a:bodyPr/>
          <a:lstStyle/>
          <a:p>
            <a:r>
              <a:rPr lang="en-US" sz="2000" b="1" dirty="0">
                <a:solidFill>
                  <a:prstClr val="black"/>
                </a:solidFill>
                <a:latin typeface="Verdana" panose="020B0604030504040204" pitchFamily="34" charset="0"/>
                <a:ea typeface="Verdana" panose="020B0604030504040204" pitchFamily="34" charset="0"/>
                <a:cs typeface="Verdana" panose="020B0604030504040204" pitchFamily="34" charset="0"/>
              </a:rPr>
              <a:t>            ROLES AND RESPONSIBILITIES  </a:t>
            </a:r>
            <a:endParaRPr lang="en-US" dirty="0"/>
          </a:p>
        </p:txBody>
      </p:sp>
      <p:sp>
        <p:nvSpPr>
          <p:cNvPr id="3" name="Content Placeholder 2"/>
          <p:cNvSpPr>
            <a:spLocks noGrp="1"/>
          </p:cNvSpPr>
          <p:nvPr>
            <p:ph idx="1"/>
          </p:nvPr>
        </p:nvSpPr>
        <p:spPr>
          <a:xfrm>
            <a:off x="457200" y="1143000"/>
            <a:ext cx="8001000" cy="5242259"/>
          </a:xfrm>
        </p:spPr>
        <p:txBody>
          <a:bodyPr>
            <a:normAutofit/>
          </a:bodyPr>
          <a:lstStyle/>
          <a:p>
            <a:pPr marL="0" indent="0" algn="just">
              <a:lnSpc>
                <a:spcPct val="150000"/>
              </a:lnSpc>
              <a:buNone/>
            </a:pPr>
            <a:r>
              <a:rPr lang="en-US" sz="1400" b="1" dirty="0">
                <a:latin typeface="Verdana" panose="020B0604030504040204" pitchFamily="34" charset="0"/>
                <a:ea typeface="Verdana" panose="020B0604030504040204" pitchFamily="34" charset="0"/>
              </a:rPr>
              <a:t>MUNICIPAL MANAGER</a:t>
            </a:r>
          </a:p>
          <a:p>
            <a:pPr algn="just"/>
            <a:r>
              <a:rPr lang="en-US" sz="1600" dirty="0">
                <a:latin typeface="Verdana" panose="020B0604030504040204" pitchFamily="34" charset="0"/>
                <a:ea typeface="Verdana" panose="020B0604030504040204" pitchFamily="34" charset="0"/>
              </a:rPr>
              <a:t>Prepare the Framework and Process Plan;</a:t>
            </a:r>
          </a:p>
          <a:p>
            <a:pPr algn="just"/>
            <a:r>
              <a:rPr lang="en-US" sz="1600" dirty="0">
                <a:latin typeface="Verdana" panose="020B0604030504040204" pitchFamily="34" charset="0"/>
                <a:ea typeface="Verdana" panose="020B0604030504040204" pitchFamily="34" charset="0"/>
              </a:rPr>
              <a:t>Undertake the overall management and co-ordination of the planning process;</a:t>
            </a:r>
          </a:p>
          <a:p>
            <a:pPr algn="just"/>
            <a:r>
              <a:rPr lang="en-US" sz="1600" dirty="0">
                <a:latin typeface="Verdana" panose="020B0604030504040204" pitchFamily="34" charset="0"/>
                <a:ea typeface="Verdana" panose="020B0604030504040204" pitchFamily="34" charset="0"/>
              </a:rPr>
              <a:t>Ensure that all relevant actors are appropriately involved;</a:t>
            </a:r>
          </a:p>
          <a:p>
            <a:pPr algn="just"/>
            <a:r>
              <a:rPr lang="en-US" sz="1600" dirty="0">
                <a:latin typeface="Verdana" panose="020B0604030504040204" pitchFamily="34" charset="0"/>
                <a:ea typeface="Verdana" panose="020B0604030504040204" pitchFamily="34" charset="0"/>
              </a:rPr>
              <a:t>Nominate persons in charge of different roles;</a:t>
            </a:r>
          </a:p>
          <a:p>
            <a:pPr algn="just"/>
            <a:r>
              <a:rPr lang="en-US" sz="1600" dirty="0">
                <a:latin typeface="Verdana" panose="020B0604030504040204" pitchFamily="34" charset="0"/>
                <a:ea typeface="Verdana" panose="020B0604030504040204" pitchFamily="34" charset="0"/>
              </a:rPr>
              <a:t>Be responsible for the day- to-day management of the drafting process;</a:t>
            </a:r>
          </a:p>
          <a:p>
            <a:pPr algn="just"/>
            <a:r>
              <a:rPr lang="en-US" sz="1600" dirty="0">
                <a:latin typeface="Verdana" panose="020B0604030504040204" pitchFamily="34" charset="0"/>
                <a:ea typeface="Verdana" panose="020B0604030504040204" pitchFamily="34" charset="0"/>
              </a:rPr>
              <a:t>Ensure that the planning process is participatory, strategic and implementation orientated and is aligned with and satisfies sector planning requirements;</a:t>
            </a:r>
          </a:p>
          <a:p>
            <a:pPr algn="just"/>
            <a:r>
              <a:rPr lang="en-US" sz="1600" dirty="0">
                <a:latin typeface="Verdana" panose="020B0604030504040204" pitchFamily="34" charset="0"/>
                <a:ea typeface="Verdana" panose="020B0604030504040204" pitchFamily="34" charset="0"/>
              </a:rPr>
              <a:t>Respond to comments on the draft IDP from the public, horizontal alignment and other spheres of government to the satisfaction of the municipal council;</a:t>
            </a:r>
          </a:p>
          <a:p>
            <a:pPr algn="just"/>
            <a:r>
              <a:rPr lang="en-US" sz="1600" dirty="0">
                <a:latin typeface="Verdana" panose="020B0604030504040204" pitchFamily="34" charset="0"/>
                <a:ea typeface="Verdana" panose="020B0604030504040204" pitchFamily="34" charset="0"/>
              </a:rPr>
              <a:t>Ensure proper documentation of the results of the planning of the IDP document;</a:t>
            </a:r>
          </a:p>
          <a:p>
            <a:pPr algn="just"/>
            <a:r>
              <a:rPr lang="en-US" sz="1600" dirty="0">
                <a:latin typeface="Verdana" panose="020B0604030504040204" pitchFamily="34" charset="0"/>
                <a:ea typeface="Verdana" panose="020B0604030504040204" pitchFamily="34" charset="0"/>
              </a:rPr>
              <a:t>Adjust the IDP in accordance with the MEC for Local Government’s proposals; and</a:t>
            </a:r>
          </a:p>
          <a:p>
            <a:pPr algn="just"/>
            <a:r>
              <a:rPr lang="en-US" sz="1600" dirty="0">
                <a:latin typeface="Verdana" panose="020B0604030504040204" pitchFamily="34" charset="0"/>
                <a:ea typeface="Verdana" panose="020B0604030504040204" pitchFamily="34" charset="0"/>
              </a:rPr>
              <a:t>The Municipal Manager may delegate these functions to an IDP Manager</a:t>
            </a:r>
            <a:endParaRPr lang="en-US" sz="1600" b="1" dirty="0">
              <a:latin typeface="Verdana" panose="020B0604030504040204" pitchFamily="34" charset="0"/>
              <a:ea typeface="Verdana" panose="020B0604030504040204" pitchFamily="34" charset="0"/>
            </a:endParaRPr>
          </a:p>
        </p:txBody>
      </p:sp>
      <p:pic>
        <p:nvPicPr>
          <p:cNvPr id="5" name="Picture 2" descr="Letterhead-1up"/>
          <p:cNvPicPr>
            <a:picLocks noChangeAspect="1" noChangeArrowheads="1"/>
          </p:cNvPicPr>
          <p:nvPr/>
        </p:nvPicPr>
        <p:blipFill>
          <a:blip r:embed="rId3" cstate="print"/>
          <a:srcRect t="95842" b="757"/>
          <a:stretch>
            <a:fillRect/>
          </a:stretch>
        </p:blipFill>
        <p:spPr bwMode="auto">
          <a:xfrm>
            <a:off x="0" y="6515100"/>
            <a:ext cx="9144000" cy="342900"/>
          </a:xfrm>
          <a:prstGeom prst="rect">
            <a:avLst/>
          </a:prstGeom>
          <a:noFill/>
          <a:ln w="9525" algn="ctr">
            <a:miter lim="800000"/>
            <a:headEnd/>
            <a:tailEnd/>
          </a:ln>
        </p:spPr>
      </p:pic>
      <p:sp>
        <p:nvSpPr>
          <p:cNvPr id="7" name="Slide Number Placeholder 6"/>
          <p:cNvSpPr>
            <a:spLocks noGrp="1"/>
          </p:cNvSpPr>
          <p:nvPr>
            <p:ph type="sldNum" sz="quarter" idx="12"/>
          </p:nvPr>
        </p:nvSpPr>
        <p:spPr/>
        <p:txBody>
          <a:bodyPr/>
          <a:lstStyle/>
          <a:p>
            <a:fld id="{4C2DB95C-6700-4747-9E0D-F03DB628F007}" type="slidenum">
              <a:rPr lang="en-US" smtClean="0"/>
              <a:pPr/>
              <a:t>15</a:t>
            </a:fld>
            <a:endParaRPr lang="en-US"/>
          </a:p>
        </p:txBody>
      </p:sp>
    </p:spTree>
    <p:extLst>
      <p:ext uri="{BB962C8B-B14F-4D97-AF65-F5344CB8AC3E}">
        <p14:creationId xmlns:p14="http://schemas.microsoft.com/office/powerpoint/2010/main" val="1549403270"/>
      </p:ext>
    </p:extLst>
  </p:cSld>
  <p:clrMapOvr>
    <a:masterClrMapping/>
  </p:clrMapOvr>
  <p:transition advClick="0">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9144793" cy="1292464"/>
          </a:xfrm>
          <a:prstGeom prst="rect">
            <a:avLst/>
          </a:prstGeom>
        </p:spPr>
      </p:pic>
      <p:sp>
        <p:nvSpPr>
          <p:cNvPr id="2" name="Title 1"/>
          <p:cNvSpPr>
            <a:spLocks noGrp="1"/>
          </p:cNvSpPr>
          <p:nvPr>
            <p:ph type="title"/>
          </p:nvPr>
        </p:nvSpPr>
        <p:spPr/>
        <p:txBody>
          <a:bodyPr/>
          <a:lstStyle/>
          <a:p>
            <a:r>
              <a:rPr lang="en-US" sz="2000" b="1" dirty="0">
                <a:solidFill>
                  <a:prstClr val="black"/>
                </a:solidFill>
                <a:latin typeface="Verdana" panose="020B0604030504040204" pitchFamily="34" charset="0"/>
                <a:ea typeface="Verdana" panose="020B0604030504040204" pitchFamily="34" charset="0"/>
                <a:cs typeface="Verdana" panose="020B0604030504040204" pitchFamily="34" charset="0"/>
              </a:rPr>
              <a:t>            ROLES AND RESPONSIBILITIES </a:t>
            </a:r>
            <a:endParaRPr lang="en-US" dirty="0"/>
          </a:p>
        </p:txBody>
      </p:sp>
      <p:sp>
        <p:nvSpPr>
          <p:cNvPr id="3" name="Content Placeholder 2"/>
          <p:cNvSpPr>
            <a:spLocks noGrp="1"/>
          </p:cNvSpPr>
          <p:nvPr>
            <p:ph idx="1"/>
          </p:nvPr>
        </p:nvSpPr>
        <p:spPr>
          <a:xfrm>
            <a:off x="457200" y="1292464"/>
            <a:ext cx="8001000" cy="5092795"/>
          </a:xfrm>
        </p:spPr>
        <p:txBody>
          <a:bodyPr>
            <a:noAutofit/>
          </a:bodyPr>
          <a:lstStyle/>
          <a:p>
            <a:pPr marL="0" indent="0">
              <a:lnSpc>
                <a:spcPct val="150000"/>
              </a:lnSpc>
              <a:buNone/>
            </a:pPr>
            <a:r>
              <a:rPr lang="en-US" sz="1800" b="1" dirty="0">
                <a:latin typeface="Verdana" panose="020B0604030504040204" pitchFamily="34" charset="0"/>
                <a:ea typeface="Verdana" panose="020B0604030504040204" pitchFamily="34" charset="0"/>
              </a:rPr>
              <a:t>HEAD OF DEPARTMENTS</a:t>
            </a:r>
          </a:p>
          <a:p>
            <a:r>
              <a:rPr lang="en-US" sz="1800" dirty="0">
                <a:latin typeface="Verdana" panose="020B0604030504040204" pitchFamily="34" charset="0"/>
                <a:ea typeface="Verdana" panose="020B0604030504040204" pitchFamily="34" charset="0"/>
              </a:rPr>
              <a:t>Must provide relevant technical, sector and financial information for analysis for</a:t>
            </a:r>
          </a:p>
          <a:p>
            <a:r>
              <a:rPr lang="en-ZA" sz="1800" dirty="0">
                <a:latin typeface="Verdana" panose="020B0604030504040204" pitchFamily="34" charset="0"/>
                <a:ea typeface="Verdana" panose="020B0604030504040204" pitchFamily="34" charset="0"/>
              </a:rPr>
              <a:t>determining priority issues;</a:t>
            </a:r>
          </a:p>
          <a:p>
            <a:r>
              <a:rPr lang="en-US" sz="1800" dirty="0">
                <a:latin typeface="Verdana" panose="020B0604030504040204" pitchFamily="34" charset="0"/>
                <a:ea typeface="Verdana" panose="020B0604030504040204" pitchFamily="34" charset="0"/>
              </a:rPr>
              <a:t>Must contribute technical expertise in the consideration and finalization of strategies and </a:t>
            </a:r>
            <a:r>
              <a:rPr lang="en-ZA" sz="1800" dirty="0">
                <a:latin typeface="Verdana" panose="020B0604030504040204" pitchFamily="34" charset="0"/>
                <a:ea typeface="Verdana" panose="020B0604030504040204" pitchFamily="34" charset="0"/>
              </a:rPr>
              <a:t>identification of projects;</a:t>
            </a:r>
          </a:p>
          <a:p>
            <a:r>
              <a:rPr lang="en-US" sz="1800" dirty="0">
                <a:latin typeface="Verdana" panose="020B0604030504040204" pitchFamily="34" charset="0"/>
                <a:ea typeface="Verdana" panose="020B0604030504040204" pitchFamily="34" charset="0"/>
              </a:rPr>
              <a:t>Must provide departmental operational and capital budgetary information;</a:t>
            </a:r>
            <a:endParaRPr lang="en-ZA" sz="1800" dirty="0">
              <a:latin typeface="Verdana" panose="020B0604030504040204" pitchFamily="34" charset="0"/>
              <a:ea typeface="Verdana" panose="020B0604030504040204" pitchFamily="34" charset="0"/>
            </a:endParaRPr>
          </a:p>
          <a:p>
            <a:r>
              <a:rPr lang="en-US" sz="1800" dirty="0">
                <a:latin typeface="Verdana" panose="020B0604030504040204" pitchFamily="34" charset="0"/>
                <a:ea typeface="Verdana" panose="020B0604030504040204" pitchFamily="34" charset="0"/>
              </a:rPr>
              <a:t>Must be responsible for the preparation of project proposals, the integration of projects </a:t>
            </a:r>
            <a:r>
              <a:rPr lang="en-ZA" sz="1800" dirty="0">
                <a:latin typeface="Verdana" panose="020B0604030504040204" pitchFamily="34" charset="0"/>
                <a:ea typeface="Verdana" panose="020B0604030504040204" pitchFamily="34" charset="0"/>
              </a:rPr>
              <a:t>and sector programmes; and</a:t>
            </a:r>
          </a:p>
          <a:p>
            <a:r>
              <a:rPr lang="en-US" sz="1800" dirty="0">
                <a:latin typeface="Verdana" panose="020B0604030504040204" pitchFamily="34" charset="0"/>
                <a:ea typeface="Verdana" panose="020B0604030504040204" pitchFamily="34" charset="0"/>
              </a:rPr>
              <a:t>Must be responsible for preparing amendments to the draft Integrated Development Plan for submission to municipal Council for approval.</a:t>
            </a:r>
          </a:p>
          <a:p>
            <a:r>
              <a:rPr lang="en-US" sz="1800" dirty="0">
                <a:latin typeface="Verdana" panose="020B0604030504040204" pitchFamily="34" charset="0"/>
                <a:ea typeface="Verdana" panose="020B0604030504040204" pitchFamily="34" charset="0"/>
              </a:rPr>
              <a:t>National and Provincial Sector Departments and Social Partners</a:t>
            </a:r>
          </a:p>
          <a:p>
            <a:r>
              <a:rPr lang="en-US" sz="1800" dirty="0">
                <a:latin typeface="Verdana" panose="020B0604030504040204" pitchFamily="34" charset="0"/>
                <a:ea typeface="Verdana" panose="020B0604030504040204" pitchFamily="34" charset="0"/>
              </a:rPr>
              <a:t>Align planning, budgeting, implementation process with the District Framework Plan </a:t>
            </a:r>
            <a:endParaRPr lang="en-US" sz="1800" b="1" dirty="0">
              <a:latin typeface="Verdana" panose="020B0604030504040204" pitchFamily="34" charset="0"/>
              <a:ea typeface="Verdana" panose="020B0604030504040204" pitchFamily="34" charset="0"/>
            </a:endParaRPr>
          </a:p>
        </p:txBody>
      </p:sp>
      <p:pic>
        <p:nvPicPr>
          <p:cNvPr id="5" name="Picture 2" descr="Letterhead-1up"/>
          <p:cNvPicPr>
            <a:picLocks noChangeAspect="1" noChangeArrowheads="1"/>
          </p:cNvPicPr>
          <p:nvPr/>
        </p:nvPicPr>
        <p:blipFill>
          <a:blip r:embed="rId3" cstate="print"/>
          <a:srcRect t="95842" b="757"/>
          <a:stretch>
            <a:fillRect/>
          </a:stretch>
        </p:blipFill>
        <p:spPr bwMode="auto">
          <a:xfrm>
            <a:off x="0" y="6515100"/>
            <a:ext cx="9144000" cy="342900"/>
          </a:xfrm>
          <a:prstGeom prst="rect">
            <a:avLst/>
          </a:prstGeom>
          <a:noFill/>
          <a:ln w="9525" algn="ctr">
            <a:miter lim="800000"/>
            <a:headEnd/>
            <a:tailEnd/>
          </a:ln>
        </p:spPr>
      </p:pic>
      <p:sp>
        <p:nvSpPr>
          <p:cNvPr id="7" name="Slide Number Placeholder 6"/>
          <p:cNvSpPr>
            <a:spLocks noGrp="1"/>
          </p:cNvSpPr>
          <p:nvPr>
            <p:ph type="sldNum" sz="quarter" idx="12"/>
          </p:nvPr>
        </p:nvSpPr>
        <p:spPr/>
        <p:txBody>
          <a:bodyPr/>
          <a:lstStyle/>
          <a:p>
            <a:fld id="{4C2DB95C-6700-4747-9E0D-F03DB628F007}" type="slidenum">
              <a:rPr lang="en-US" smtClean="0"/>
              <a:pPr/>
              <a:t>16</a:t>
            </a:fld>
            <a:endParaRPr lang="en-US"/>
          </a:p>
        </p:txBody>
      </p:sp>
    </p:spTree>
    <p:extLst>
      <p:ext uri="{BB962C8B-B14F-4D97-AF65-F5344CB8AC3E}">
        <p14:creationId xmlns:p14="http://schemas.microsoft.com/office/powerpoint/2010/main" val="1841867280"/>
      </p:ext>
    </p:extLst>
  </p:cSld>
  <p:clrMapOvr>
    <a:masterClrMapping/>
  </p:clrMapOvr>
  <p:transition advClick="0">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9144793" cy="1292464"/>
          </a:xfrm>
          <a:prstGeom prst="rect">
            <a:avLst/>
          </a:prstGeom>
        </p:spPr>
      </p:pic>
      <p:sp>
        <p:nvSpPr>
          <p:cNvPr id="2" name="Title 1"/>
          <p:cNvSpPr>
            <a:spLocks noGrp="1"/>
          </p:cNvSpPr>
          <p:nvPr>
            <p:ph type="title"/>
          </p:nvPr>
        </p:nvSpPr>
        <p:spPr/>
        <p:txBody>
          <a:bodyPr/>
          <a:lstStyle/>
          <a:p>
            <a:r>
              <a:rPr lang="en-US" sz="2000" b="1" dirty="0">
                <a:solidFill>
                  <a:prstClr val="black"/>
                </a:solidFill>
                <a:latin typeface="Verdana" panose="020B0604030504040204" pitchFamily="34" charset="0"/>
                <a:ea typeface="Verdana" panose="020B0604030504040204" pitchFamily="34" charset="0"/>
                <a:cs typeface="Verdana" panose="020B0604030504040204" pitchFamily="34" charset="0"/>
              </a:rPr>
              <a:t>            ROLES AND RESPONSIBILITIES  </a:t>
            </a:r>
            <a:endParaRPr lang="en-US" dirty="0"/>
          </a:p>
        </p:txBody>
      </p:sp>
      <p:sp>
        <p:nvSpPr>
          <p:cNvPr id="3" name="Content Placeholder 2"/>
          <p:cNvSpPr>
            <a:spLocks noGrp="1"/>
          </p:cNvSpPr>
          <p:nvPr>
            <p:ph idx="1"/>
          </p:nvPr>
        </p:nvSpPr>
        <p:spPr>
          <a:xfrm>
            <a:off x="457200" y="1292465"/>
            <a:ext cx="8001000" cy="4498736"/>
          </a:xfrm>
        </p:spPr>
        <p:txBody>
          <a:bodyPr>
            <a:normAutofit/>
          </a:bodyPr>
          <a:lstStyle/>
          <a:p>
            <a:pPr marL="0" indent="0">
              <a:lnSpc>
                <a:spcPct val="150000"/>
              </a:lnSpc>
              <a:buNone/>
            </a:pPr>
            <a:r>
              <a:rPr lang="en-US" sz="1800" b="1" dirty="0">
                <a:latin typeface="Verdana" panose="020B0604030504040204" pitchFamily="34" charset="0"/>
                <a:ea typeface="Verdana" panose="020B0604030504040204" pitchFamily="34" charset="0"/>
              </a:rPr>
              <a:t>EXTERNAL STAKEHOLDER</a:t>
            </a:r>
          </a:p>
          <a:p>
            <a:pPr marL="0" indent="0" algn="just">
              <a:lnSpc>
                <a:spcPct val="150000"/>
              </a:lnSpc>
              <a:buNone/>
            </a:pPr>
            <a:r>
              <a:rPr lang="en-US" sz="1800" dirty="0">
                <a:latin typeface="Verdana" panose="020B0604030504040204" pitchFamily="34" charset="0"/>
                <a:ea typeface="Verdana" panose="020B0604030504040204" pitchFamily="34" charset="0"/>
              </a:rPr>
              <a:t>External stakeholders play an important part in the review of the IDP :</a:t>
            </a:r>
            <a:endParaRPr lang="en-ZA" sz="1800" dirty="0">
              <a:latin typeface="Verdana" panose="020B0604030504040204" pitchFamily="34" charset="0"/>
              <a:ea typeface="Verdana" panose="020B0604030504040204" pitchFamily="34" charset="0"/>
            </a:endParaRPr>
          </a:p>
          <a:p>
            <a:pPr algn="just"/>
            <a:r>
              <a:rPr lang="en-US" sz="1800" dirty="0">
                <a:latin typeface="Verdana" panose="020B0604030504040204" pitchFamily="34" charset="0"/>
                <a:ea typeface="Verdana" panose="020B0604030504040204" pitchFamily="34" charset="0"/>
              </a:rPr>
              <a:t>Represents the interests of their constituents in the IDP process; </a:t>
            </a:r>
            <a:endParaRPr lang="en-ZA" sz="1800" dirty="0">
              <a:latin typeface="Verdana" panose="020B0604030504040204" pitchFamily="34" charset="0"/>
              <a:ea typeface="Verdana" panose="020B0604030504040204" pitchFamily="34" charset="0"/>
            </a:endParaRPr>
          </a:p>
          <a:p>
            <a:pPr algn="just"/>
            <a:r>
              <a:rPr lang="en-US" sz="1800" dirty="0">
                <a:latin typeface="Verdana" panose="020B0604030504040204" pitchFamily="34" charset="0"/>
                <a:ea typeface="Verdana" panose="020B0604030504040204" pitchFamily="34" charset="0"/>
              </a:rPr>
              <a:t>Inform the Council what their development needs are, and to participate actively in determining the municipality’s development direction;</a:t>
            </a:r>
          </a:p>
          <a:p>
            <a:pPr algn="just"/>
            <a:r>
              <a:rPr lang="en-US" sz="1800" dirty="0">
                <a:latin typeface="Verdana" panose="020B0604030504040204" pitchFamily="34" charset="0"/>
                <a:ea typeface="Verdana" panose="020B0604030504040204" pitchFamily="34" charset="0"/>
              </a:rPr>
              <a:t>Analyze issues, contribute in setting of priorities, negotiate and reach consensus;</a:t>
            </a:r>
          </a:p>
          <a:p>
            <a:pPr algn="just"/>
            <a:r>
              <a:rPr lang="en-US" sz="1800" dirty="0">
                <a:latin typeface="Verdana" panose="020B0604030504040204" pitchFamily="34" charset="0"/>
                <a:ea typeface="Verdana" panose="020B0604030504040204" pitchFamily="34" charset="0"/>
              </a:rPr>
              <a:t>Discuss and comment on the draft IDP-, budget, policies and by-laws; and</a:t>
            </a:r>
          </a:p>
          <a:p>
            <a:pPr algn="just"/>
            <a:r>
              <a:rPr lang="en-US" sz="1800" dirty="0">
                <a:latin typeface="Verdana" panose="020B0604030504040204" pitchFamily="34" charset="0"/>
                <a:ea typeface="Verdana" panose="020B0604030504040204" pitchFamily="34" charset="0"/>
              </a:rPr>
              <a:t>Monitor IDP-budget performance and implementation</a:t>
            </a:r>
          </a:p>
        </p:txBody>
      </p:sp>
      <p:pic>
        <p:nvPicPr>
          <p:cNvPr id="5" name="Picture 2" descr="Letterhead-1up"/>
          <p:cNvPicPr>
            <a:picLocks noChangeAspect="1" noChangeArrowheads="1"/>
          </p:cNvPicPr>
          <p:nvPr/>
        </p:nvPicPr>
        <p:blipFill>
          <a:blip r:embed="rId3" cstate="print"/>
          <a:srcRect t="95842" b="757"/>
          <a:stretch>
            <a:fillRect/>
          </a:stretch>
        </p:blipFill>
        <p:spPr bwMode="auto">
          <a:xfrm>
            <a:off x="0" y="6515100"/>
            <a:ext cx="9144000" cy="342900"/>
          </a:xfrm>
          <a:prstGeom prst="rect">
            <a:avLst/>
          </a:prstGeom>
          <a:noFill/>
          <a:ln w="9525" algn="ctr">
            <a:miter lim="800000"/>
            <a:headEnd/>
            <a:tailEnd/>
          </a:ln>
        </p:spPr>
      </p:pic>
      <p:sp>
        <p:nvSpPr>
          <p:cNvPr id="7" name="Slide Number Placeholder 6"/>
          <p:cNvSpPr>
            <a:spLocks noGrp="1"/>
          </p:cNvSpPr>
          <p:nvPr>
            <p:ph type="sldNum" sz="quarter" idx="12"/>
          </p:nvPr>
        </p:nvSpPr>
        <p:spPr/>
        <p:txBody>
          <a:bodyPr/>
          <a:lstStyle/>
          <a:p>
            <a:fld id="{4C2DB95C-6700-4747-9E0D-F03DB628F007}" type="slidenum">
              <a:rPr lang="en-US" smtClean="0"/>
              <a:pPr/>
              <a:t>17</a:t>
            </a:fld>
            <a:endParaRPr lang="en-US"/>
          </a:p>
        </p:txBody>
      </p:sp>
    </p:spTree>
    <p:extLst>
      <p:ext uri="{BB962C8B-B14F-4D97-AF65-F5344CB8AC3E}">
        <p14:creationId xmlns:p14="http://schemas.microsoft.com/office/powerpoint/2010/main" val="1682678548"/>
      </p:ext>
    </p:extLst>
  </p:cSld>
  <p:clrMapOvr>
    <a:masterClrMapping/>
  </p:clrMapOvr>
  <p:transition advClick="0">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9144793" cy="1292464"/>
          </a:xfrm>
          <a:prstGeom prst="rect">
            <a:avLst/>
          </a:prstGeom>
        </p:spPr>
      </p:pic>
      <p:sp>
        <p:nvSpPr>
          <p:cNvPr id="2" name="Title 1"/>
          <p:cNvSpPr>
            <a:spLocks noGrp="1"/>
          </p:cNvSpPr>
          <p:nvPr>
            <p:ph type="title"/>
          </p:nvPr>
        </p:nvSpPr>
        <p:spPr/>
        <p:txBody>
          <a:bodyPr/>
          <a:lstStyle/>
          <a:p>
            <a:r>
              <a:rPr lang="en-US" sz="2000" b="1" dirty="0">
                <a:solidFill>
                  <a:prstClr val="black"/>
                </a:solidFill>
                <a:latin typeface="Verdana" panose="020B0604030504040204" pitchFamily="34" charset="0"/>
                <a:ea typeface="Verdana" panose="020B0604030504040204" pitchFamily="34" charset="0"/>
                <a:cs typeface="Verdana" panose="020B0604030504040204" pitchFamily="34" charset="0"/>
              </a:rPr>
              <a:t>CONCLUSION              </a:t>
            </a:r>
            <a:endParaRPr lang="en-US" dirty="0"/>
          </a:p>
        </p:txBody>
      </p:sp>
      <p:sp>
        <p:nvSpPr>
          <p:cNvPr id="3" name="Content Placeholder 2"/>
          <p:cNvSpPr>
            <a:spLocks noGrp="1"/>
          </p:cNvSpPr>
          <p:nvPr>
            <p:ph idx="1"/>
          </p:nvPr>
        </p:nvSpPr>
        <p:spPr>
          <a:xfrm>
            <a:off x="457200" y="1292465"/>
            <a:ext cx="8001000" cy="4498736"/>
          </a:xfrm>
        </p:spPr>
        <p:txBody>
          <a:bodyPr>
            <a:normAutofit/>
          </a:bodyPr>
          <a:lstStyle/>
          <a:p>
            <a:pPr algn="just"/>
            <a:endParaRPr lang="en-US" sz="1800" dirty="0">
              <a:latin typeface="Verdana" panose="020B0604030504040204" pitchFamily="34" charset="0"/>
              <a:ea typeface="Verdana" panose="020B0604030504040204" pitchFamily="34" charset="0"/>
            </a:endParaRPr>
          </a:p>
          <a:p>
            <a:pPr algn="just"/>
            <a:r>
              <a:rPr lang="en-US" sz="1800" dirty="0">
                <a:latin typeface="Verdana" panose="020B0604030504040204" pitchFamily="34" charset="0"/>
                <a:ea typeface="Verdana" panose="020B0604030504040204" pitchFamily="34" charset="0"/>
              </a:rPr>
              <a:t>After consultation with all stakeholders, </a:t>
            </a:r>
            <a:r>
              <a:rPr lang="en-US" sz="1800" b="1" dirty="0">
                <a:latin typeface="Verdana" panose="020B0604030504040204" pitchFamily="34" charset="0"/>
                <a:ea typeface="Verdana" panose="020B0604030504040204" pitchFamily="34" charset="0"/>
              </a:rPr>
              <a:t>2023/24 IDP/Budget &amp; PMS process plan </a:t>
            </a:r>
            <a:r>
              <a:rPr lang="en-US" sz="1800" dirty="0">
                <a:latin typeface="Verdana" panose="020B0604030504040204" pitchFamily="34" charset="0"/>
                <a:ea typeface="Verdana" panose="020B0604030504040204" pitchFamily="34" charset="0"/>
              </a:rPr>
              <a:t>must be submitted to Council meeting for approval by the end of August 2022.</a:t>
            </a:r>
          </a:p>
          <a:p>
            <a:pPr algn="just"/>
            <a:r>
              <a:rPr lang="en-US" sz="1800" dirty="0">
                <a:latin typeface="Verdana" panose="020B0604030504040204" pitchFamily="34" charset="0"/>
                <a:ea typeface="Verdana" panose="020B0604030504040204" pitchFamily="34" charset="0"/>
              </a:rPr>
              <a:t>Hard copies of the process plan can be accessed from the office of the Municipal Manager / Ngqushwa website.</a:t>
            </a:r>
          </a:p>
        </p:txBody>
      </p:sp>
      <p:pic>
        <p:nvPicPr>
          <p:cNvPr id="5" name="Picture 2" descr="Letterhead-1up"/>
          <p:cNvPicPr>
            <a:picLocks noChangeAspect="1" noChangeArrowheads="1"/>
          </p:cNvPicPr>
          <p:nvPr/>
        </p:nvPicPr>
        <p:blipFill>
          <a:blip r:embed="rId3" cstate="print"/>
          <a:srcRect t="95842" b="757"/>
          <a:stretch>
            <a:fillRect/>
          </a:stretch>
        </p:blipFill>
        <p:spPr bwMode="auto">
          <a:xfrm>
            <a:off x="0" y="6515100"/>
            <a:ext cx="9144000" cy="342900"/>
          </a:xfrm>
          <a:prstGeom prst="rect">
            <a:avLst/>
          </a:prstGeom>
          <a:noFill/>
          <a:ln w="9525" algn="ctr">
            <a:miter lim="800000"/>
            <a:headEnd/>
            <a:tailEnd/>
          </a:ln>
        </p:spPr>
      </p:pic>
      <p:sp>
        <p:nvSpPr>
          <p:cNvPr id="7" name="Slide Number Placeholder 6"/>
          <p:cNvSpPr>
            <a:spLocks noGrp="1"/>
          </p:cNvSpPr>
          <p:nvPr>
            <p:ph type="sldNum" sz="quarter" idx="12"/>
          </p:nvPr>
        </p:nvSpPr>
        <p:spPr/>
        <p:txBody>
          <a:bodyPr/>
          <a:lstStyle/>
          <a:p>
            <a:fld id="{4C2DB95C-6700-4747-9E0D-F03DB628F007}" type="slidenum">
              <a:rPr lang="en-US" smtClean="0"/>
              <a:pPr/>
              <a:t>18</a:t>
            </a:fld>
            <a:endParaRPr lang="en-US"/>
          </a:p>
        </p:txBody>
      </p:sp>
    </p:spTree>
    <p:extLst>
      <p:ext uri="{BB962C8B-B14F-4D97-AF65-F5344CB8AC3E}">
        <p14:creationId xmlns:p14="http://schemas.microsoft.com/office/powerpoint/2010/main" val="3743888262"/>
      </p:ext>
    </p:extLst>
  </p:cSld>
  <p:clrMapOvr>
    <a:masterClrMapping/>
  </p:clrMapOvr>
  <p:transition advClick="0">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cstate="print"/>
          <a:srcRect/>
          <a:stretch>
            <a:fillRect/>
          </a:stretch>
        </p:blipFill>
        <p:spPr bwMode="auto">
          <a:xfrm>
            <a:off x="-1" y="34132"/>
            <a:ext cx="9144000" cy="1295400"/>
          </a:xfrm>
          <a:prstGeom prst="rect">
            <a:avLst/>
          </a:prstGeom>
          <a:noFill/>
          <a:ln w="9525" algn="in">
            <a:noFill/>
            <a:miter lim="800000"/>
            <a:headEnd/>
            <a:tailEnd/>
          </a:ln>
          <a:effectLst/>
        </p:spPr>
      </p:pic>
      <p:cxnSp>
        <p:nvCxnSpPr>
          <p:cNvPr id="7" name="Straight Connector 6"/>
          <p:cNvCxnSpPr/>
          <p:nvPr/>
        </p:nvCxnSpPr>
        <p:spPr>
          <a:xfrm>
            <a:off x="1066800" y="1524000"/>
            <a:ext cx="7467600" cy="0"/>
          </a:xfrm>
          <a:prstGeom prst="line">
            <a:avLst/>
          </a:prstGeom>
          <a:ln w="57150">
            <a:solidFill>
              <a:srgbClr val="EBBD15"/>
            </a:solidFill>
          </a:ln>
        </p:spPr>
        <p:style>
          <a:lnRef idx="1">
            <a:schemeClr val="accent6"/>
          </a:lnRef>
          <a:fillRef idx="0">
            <a:schemeClr val="accent6"/>
          </a:fillRef>
          <a:effectRef idx="0">
            <a:schemeClr val="accent6"/>
          </a:effectRef>
          <a:fontRef idx="minor">
            <a:schemeClr val="tx1"/>
          </a:fontRef>
        </p:style>
      </p:cxnSp>
      <p:pic>
        <p:nvPicPr>
          <p:cNvPr id="8" name="Picture 2" descr="Letterhead-1up"/>
          <p:cNvPicPr>
            <a:picLocks noChangeAspect="1" noChangeArrowheads="1"/>
          </p:cNvPicPr>
          <p:nvPr/>
        </p:nvPicPr>
        <p:blipFill>
          <a:blip r:embed="rId4" cstate="print"/>
          <a:srcRect t="95842" b="757"/>
          <a:stretch>
            <a:fillRect/>
          </a:stretch>
        </p:blipFill>
        <p:spPr bwMode="auto">
          <a:xfrm>
            <a:off x="0" y="6515100"/>
            <a:ext cx="9144000" cy="342900"/>
          </a:xfrm>
          <a:prstGeom prst="rect">
            <a:avLst/>
          </a:prstGeom>
          <a:noFill/>
          <a:ln w="9525" algn="ctr">
            <a:miter lim="800000"/>
            <a:headEnd/>
            <a:tailEnd/>
          </a:ln>
        </p:spPr>
      </p:pic>
      <p:sp>
        <p:nvSpPr>
          <p:cNvPr id="18" name="TextBox 17"/>
          <p:cNvSpPr txBox="1"/>
          <p:nvPr/>
        </p:nvSpPr>
        <p:spPr>
          <a:xfrm>
            <a:off x="1828800" y="416867"/>
            <a:ext cx="6362774" cy="830997"/>
          </a:xfrm>
          <a:prstGeom prst="rect">
            <a:avLst/>
          </a:prstGeom>
          <a:noFill/>
        </p:spPr>
        <p:txBody>
          <a:bodyPr wrap="square" rtlCol="0">
            <a:spAutoFit/>
          </a:bodyPr>
          <a:lstStyle/>
          <a:p>
            <a:pPr algn="ctr"/>
            <a:r>
              <a:rPr lang="en-ZA" sz="2400" b="1" dirty="0">
                <a:latin typeface="Verdana" panose="020B0604030504040204" pitchFamily="34" charset="0"/>
                <a:ea typeface="Verdana" panose="020B0604030504040204" pitchFamily="34" charset="0"/>
                <a:cs typeface="Verdana" panose="020B0604030504040204" pitchFamily="34" charset="0"/>
              </a:rPr>
              <a:t>    </a:t>
            </a:r>
          </a:p>
          <a:p>
            <a:pPr algn="ctr"/>
            <a:r>
              <a:rPr lang="en-ZA" sz="2400" b="1" dirty="0">
                <a:latin typeface="Verdana" panose="020B0604030504040204" pitchFamily="34" charset="0"/>
                <a:ea typeface="Verdana" panose="020B0604030504040204" pitchFamily="34" charset="0"/>
                <a:cs typeface="Verdana" panose="020B0604030504040204" pitchFamily="34" charset="0"/>
              </a:rPr>
              <a:t> PRESENTATION OUTLINE </a:t>
            </a:r>
          </a:p>
        </p:txBody>
      </p:sp>
      <p:sp>
        <p:nvSpPr>
          <p:cNvPr id="2" name="Content Placeholder 1"/>
          <p:cNvSpPr>
            <a:spLocks noGrp="1"/>
          </p:cNvSpPr>
          <p:nvPr>
            <p:ph idx="1"/>
          </p:nvPr>
        </p:nvSpPr>
        <p:spPr>
          <a:xfrm>
            <a:off x="457200" y="1524000"/>
            <a:ext cx="8229600" cy="4602163"/>
          </a:xfrm>
        </p:spPr>
        <p:txBody>
          <a:bodyPr>
            <a:normAutofit/>
          </a:bodyPr>
          <a:lstStyle/>
          <a:p>
            <a:pPr marL="0" indent="0" algn="just">
              <a:lnSpc>
                <a:spcPct val="150000"/>
              </a:lnSpc>
              <a:buNone/>
            </a:pPr>
            <a:endParaRPr lang="en-ZA" sz="1800" b="1" dirty="0">
              <a:latin typeface="Verdana" panose="020B0604030504040204" pitchFamily="34" charset="0"/>
              <a:ea typeface="Verdana" panose="020B0604030504040204" pitchFamily="34" charset="0"/>
              <a:cs typeface="Verdana" panose="020B0604030504040204" pitchFamily="34" charset="0"/>
            </a:endParaRPr>
          </a:p>
          <a:p>
            <a:pPr marL="514350" indent="-514350" algn="just">
              <a:lnSpc>
                <a:spcPct val="150000"/>
              </a:lnSpc>
              <a:buAutoNum type="arabicPeriod"/>
            </a:pPr>
            <a:r>
              <a:rPr lang="en-ZA" sz="1800" dirty="0">
                <a:latin typeface="Verdana" panose="020B0604030504040204" pitchFamily="34" charset="0"/>
                <a:ea typeface="Verdana" panose="020B0604030504040204" pitchFamily="34" charset="0"/>
                <a:cs typeface="Verdana" panose="020B0604030504040204" pitchFamily="34" charset="0"/>
              </a:rPr>
              <a:t>INTRODUCTION</a:t>
            </a:r>
          </a:p>
          <a:p>
            <a:pPr marL="514350" indent="-514350" algn="just">
              <a:lnSpc>
                <a:spcPct val="150000"/>
              </a:lnSpc>
              <a:buAutoNum type="arabicPeriod"/>
            </a:pPr>
            <a:r>
              <a:rPr lang="en-ZA" sz="1800" dirty="0">
                <a:latin typeface="Verdana" panose="020B0604030504040204" pitchFamily="34" charset="0"/>
                <a:ea typeface="Verdana" panose="020B0604030504040204" pitchFamily="34" charset="0"/>
                <a:cs typeface="Verdana" panose="020B0604030504040204" pitchFamily="34" charset="0"/>
              </a:rPr>
              <a:t>PURPOSE OF THE PROCESS PLAN</a:t>
            </a:r>
          </a:p>
          <a:p>
            <a:pPr marL="514350" indent="-514350" algn="just">
              <a:lnSpc>
                <a:spcPct val="150000"/>
              </a:lnSpc>
              <a:buAutoNum type="arabicPeriod"/>
            </a:pPr>
            <a:r>
              <a:rPr lang="en-ZA" sz="1800" dirty="0">
                <a:latin typeface="Verdana" panose="020B0604030504040204" pitchFamily="34" charset="0"/>
                <a:ea typeface="Verdana" panose="020B0604030504040204" pitchFamily="34" charset="0"/>
                <a:cs typeface="Verdana" panose="020B0604030504040204" pitchFamily="34" charset="0"/>
              </a:rPr>
              <a:t>2023/2024 IDP/BUDGET &amp; PMS PROCESS PLAN PHASES</a:t>
            </a:r>
          </a:p>
          <a:p>
            <a:pPr marL="514350" indent="-514350" algn="just">
              <a:lnSpc>
                <a:spcPct val="150000"/>
              </a:lnSpc>
              <a:buAutoNum type="arabicPeriod"/>
            </a:pPr>
            <a:r>
              <a:rPr lang="en-ZA" sz="1800" dirty="0">
                <a:latin typeface="Verdana" panose="020B0604030504040204" pitchFamily="34" charset="0"/>
                <a:ea typeface="Verdana" panose="020B0604030504040204" pitchFamily="34" charset="0"/>
                <a:cs typeface="Verdana" panose="020B0604030504040204" pitchFamily="34" charset="0"/>
              </a:rPr>
              <a:t>INSTITUTIONAL ARRANGEMENTS</a:t>
            </a:r>
          </a:p>
          <a:p>
            <a:pPr marL="514350" indent="-514350" algn="just">
              <a:lnSpc>
                <a:spcPct val="150000"/>
              </a:lnSpc>
              <a:buFont typeface="Arial" pitchFamily="34" charset="0"/>
              <a:buAutoNum type="arabicPeriod"/>
            </a:pPr>
            <a:r>
              <a:rPr lang="en-ZA" sz="1800" dirty="0">
                <a:latin typeface="Verdana" panose="020B0604030504040204" pitchFamily="34" charset="0"/>
                <a:ea typeface="Verdana" panose="020B0604030504040204" pitchFamily="34" charset="0"/>
                <a:cs typeface="Verdana" panose="020B0604030504040204" pitchFamily="34" charset="0"/>
              </a:rPr>
              <a:t>ROLES AND RESPONSIBILITIES</a:t>
            </a:r>
          </a:p>
          <a:p>
            <a:pPr marL="514350" indent="-514350" algn="just">
              <a:lnSpc>
                <a:spcPct val="150000"/>
              </a:lnSpc>
              <a:buAutoNum type="arabicPeriod"/>
            </a:pPr>
            <a:r>
              <a:rPr lang="en-ZA" sz="1800" dirty="0">
                <a:latin typeface="Verdana" panose="020B0604030504040204" pitchFamily="34" charset="0"/>
                <a:ea typeface="Verdana" panose="020B0604030504040204" pitchFamily="34" charset="0"/>
                <a:cs typeface="Verdana" panose="020B0604030504040204" pitchFamily="34" charset="0"/>
              </a:rPr>
              <a:t>CONCLUSION</a:t>
            </a:r>
          </a:p>
          <a:p>
            <a:pPr marL="0" indent="0" algn="just">
              <a:lnSpc>
                <a:spcPct val="150000"/>
              </a:lnSpc>
              <a:buNone/>
            </a:pPr>
            <a:r>
              <a:rPr lang="en-ZA" sz="1800" dirty="0">
                <a:latin typeface="Verdana" panose="020B0604030504040204" pitchFamily="34" charset="0"/>
                <a:ea typeface="Verdana" panose="020B0604030504040204" pitchFamily="34" charset="0"/>
                <a:cs typeface="Verdana" panose="020B0604030504040204" pitchFamily="34" charset="0"/>
              </a:rPr>
              <a:t> </a:t>
            </a:r>
          </a:p>
          <a:p>
            <a:pPr marL="0" indent="0" algn="just">
              <a:lnSpc>
                <a:spcPct val="150000"/>
              </a:lnSpc>
              <a:buNone/>
            </a:pPr>
            <a:r>
              <a:rPr lang="en-ZA" sz="1800" b="1" dirty="0">
                <a:latin typeface="Verdana" panose="020B0604030504040204" pitchFamily="34" charset="0"/>
                <a:ea typeface="Verdana" panose="020B0604030504040204" pitchFamily="34" charset="0"/>
                <a:cs typeface="Verdana" panose="020B0604030504040204" pitchFamily="34" charset="0"/>
              </a:rPr>
              <a:t>       </a:t>
            </a:r>
          </a:p>
          <a:p>
            <a:pPr marL="0" indent="0" algn="ctr">
              <a:buNone/>
            </a:pPr>
            <a:endParaRPr lang="en-ZA" sz="2000" dirty="0"/>
          </a:p>
        </p:txBody>
      </p:sp>
    </p:spTree>
    <p:extLst>
      <p:ext uri="{BB962C8B-B14F-4D97-AF65-F5344CB8AC3E}">
        <p14:creationId xmlns:p14="http://schemas.microsoft.com/office/powerpoint/2010/main" val="4007455319"/>
      </p:ext>
    </p:extLst>
  </p:cSld>
  <p:clrMapOvr>
    <a:masterClrMapping/>
  </p:clrMapOvr>
  <p:transition advClick="0">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cstate="print"/>
          <a:srcRect/>
          <a:stretch>
            <a:fillRect/>
          </a:stretch>
        </p:blipFill>
        <p:spPr bwMode="auto">
          <a:xfrm>
            <a:off x="-1" y="34132"/>
            <a:ext cx="9144000" cy="1295400"/>
          </a:xfrm>
          <a:prstGeom prst="rect">
            <a:avLst/>
          </a:prstGeom>
          <a:noFill/>
          <a:ln w="9525" algn="in">
            <a:noFill/>
            <a:miter lim="800000"/>
            <a:headEnd/>
            <a:tailEnd/>
          </a:ln>
          <a:effectLst/>
        </p:spPr>
      </p:pic>
      <p:cxnSp>
        <p:nvCxnSpPr>
          <p:cNvPr id="7" name="Straight Connector 6"/>
          <p:cNvCxnSpPr/>
          <p:nvPr/>
        </p:nvCxnSpPr>
        <p:spPr>
          <a:xfrm>
            <a:off x="1066800" y="1524000"/>
            <a:ext cx="7467600" cy="0"/>
          </a:xfrm>
          <a:prstGeom prst="line">
            <a:avLst/>
          </a:prstGeom>
          <a:ln w="57150">
            <a:solidFill>
              <a:srgbClr val="EBBD15"/>
            </a:solidFill>
          </a:ln>
        </p:spPr>
        <p:style>
          <a:lnRef idx="1">
            <a:schemeClr val="accent6"/>
          </a:lnRef>
          <a:fillRef idx="0">
            <a:schemeClr val="accent6"/>
          </a:fillRef>
          <a:effectRef idx="0">
            <a:schemeClr val="accent6"/>
          </a:effectRef>
          <a:fontRef idx="minor">
            <a:schemeClr val="tx1"/>
          </a:fontRef>
        </p:style>
      </p:cxnSp>
      <p:pic>
        <p:nvPicPr>
          <p:cNvPr id="8" name="Picture 2" descr="Letterhead-1up"/>
          <p:cNvPicPr>
            <a:picLocks noChangeAspect="1" noChangeArrowheads="1"/>
          </p:cNvPicPr>
          <p:nvPr/>
        </p:nvPicPr>
        <p:blipFill>
          <a:blip r:embed="rId4" cstate="print"/>
          <a:srcRect t="95842" b="757"/>
          <a:stretch>
            <a:fillRect/>
          </a:stretch>
        </p:blipFill>
        <p:spPr bwMode="auto">
          <a:xfrm>
            <a:off x="0" y="6515100"/>
            <a:ext cx="9144000" cy="342900"/>
          </a:xfrm>
          <a:prstGeom prst="rect">
            <a:avLst/>
          </a:prstGeom>
          <a:noFill/>
          <a:ln w="9525" algn="ctr">
            <a:miter lim="800000"/>
            <a:headEnd/>
            <a:tailEnd/>
          </a:ln>
        </p:spPr>
      </p:pic>
      <p:sp>
        <p:nvSpPr>
          <p:cNvPr id="18" name="TextBox 17"/>
          <p:cNvSpPr txBox="1"/>
          <p:nvPr/>
        </p:nvSpPr>
        <p:spPr>
          <a:xfrm>
            <a:off x="1828800" y="416867"/>
            <a:ext cx="6362774" cy="461665"/>
          </a:xfrm>
          <a:prstGeom prst="rect">
            <a:avLst/>
          </a:prstGeom>
          <a:noFill/>
        </p:spPr>
        <p:txBody>
          <a:bodyPr wrap="square" rtlCol="0">
            <a:spAutoFit/>
          </a:bodyPr>
          <a:lstStyle/>
          <a:p>
            <a:pPr algn="ctr"/>
            <a:r>
              <a:rPr lang="en-ZA" sz="2400" b="1" dirty="0">
                <a:latin typeface="Verdana" panose="020B0604030504040204" pitchFamily="34" charset="0"/>
                <a:ea typeface="Verdana" panose="020B0604030504040204" pitchFamily="34" charset="0"/>
                <a:cs typeface="Verdana" panose="020B0604030504040204" pitchFamily="34" charset="0"/>
              </a:rPr>
              <a:t>INTRODUCTION </a:t>
            </a:r>
          </a:p>
        </p:txBody>
      </p:sp>
      <p:sp>
        <p:nvSpPr>
          <p:cNvPr id="2" name="Content Placeholder 1"/>
          <p:cNvSpPr>
            <a:spLocks noGrp="1"/>
          </p:cNvSpPr>
          <p:nvPr>
            <p:ph idx="1"/>
          </p:nvPr>
        </p:nvSpPr>
        <p:spPr/>
        <p:txBody>
          <a:bodyPr>
            <a:normAutofit lnSpcReduction="10000"/>
          </a:bodyPr>
          <a:lstStyle/>
          <a:p>
            <a:pPr algn="just">
              <a:lnSpc>
                <a:spcPct val="150000"/>
              </a:lnSpc>
            </a:pPr>
            <a:r>
              <a:rPr lang="en-US" sz="2200" dirty="0">
                <a:latin typeface="Verdana" panose="020B0604030504040204" pitchFamily="34" charset="0"/>
                <a:ea typeface="Verdana" panose="020B0604030504040204" pitchFamily="34" charset="0"/>
                <a:cs typeface="Verdana" panose="020B0604030504040204" pitchFamily="34" charset="0"/>
              </a:rPr>
              <a:t>As required by the Municipal Systems Act (Act 32 of 2000),  Municipal Council, within a prescribed period , must adopt a process plan</a:t>
            </a:r>
            <a:r>
              <a:rPr lang="en-US" sz="2200"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en-US" sz="2200" dirty="0">
                <a:latin typeface="Verdana" panose="020B0604030504040204" pitchFamily="34" charset="0"/>
                <a:ea typeface="Verdana" panose="020B0604030504040204" pitchFamily="34" charset="0"/>
                <a:cs typeface="Verdana" panose="020B0604030504040204" pitchFamily="34" charset="0"/>
              </a:rPr>
              <a:t>set out in writing to guide the planning, drafting, adoption and review of its Integrated Development Plan (IDP).</a:t>
            </a:r>
          </a:p>
          <a:p>
            <a:pPr algn="just">
              <a:lnSpc>
                <a:spcPct val="150000"/>
              </a:lnSpc>
            </a:pPr>
            <a:r>
              <a:rPr lang="en-US" sz="2200" dirty="0">
                <a:latin typeface="Verdana" panose="020B0604030504040204" pitchFamily="34" charset="0"/>
                <a:ea typeface="Verdana" panose="020B0604030504040204" pitchFamily="34" charset="0"/>
              </a:rPr>
              <a:t>The municipality must through appropriate mechanisms, processes and procedures established, consult the local community before adopting the process plan. </a:t>
            </a:r>
          </a:p>
          <a:p>
            <a:pPr marL="0" indent="0" algn="ctr">
              <a:buNone/>
            </a:pPr>
            <a:endParaRPr lang="en-ZA" sz="2000" dirty="0"/>
          </a:p>
        </p:txBody>
      </p:sp>
    </p:spTree>
    <p:extLst>
      <p:ext uri="{BB962C8B-B14F-4D97-AF65-F5344CB8AC3E}">
        <p14:creationId xmlns:p14="http://schemas.microsoft.com/office/powerpoint/2010/main" val="3677966766"/>
      </p:ext>
    </p:extLst>
  </p:cSld>
  <p:clrMapOvr>
    <a:masterClrMapping/>
  </p:clrMapOvr>
  <p:transition advClick="0">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cstate="print"/>
          <a:srcRect/>
          <a:stretch>
            <a:fillRect/>
          </a:stretch>
        </p:blipFill>
        <p:spPr bwMode="auto">
          <a:xfrm>
            <a:off x="-1" y="34132"/>
            <a:ext cx="9144000" cy="1295400"/>
          </a:xfrm>
          <a:prstGeom prst="rect">
            <a:avLst/>
          </a:prstGeom>
          <a:noFill/>
          <a:ln w="9525" algn="in">
            <a:noFill/>
            <a:miter lim="800000"/>
            <a:headEnd/>
            <a:tailEnd/>
          </a:ln>
          <a:effectLst/>
        </p:spPr>
      </p:pic>
      <p:cxnSp>
        <p:nvCxnSpPr>
          <p:cNvPr id="7" name="Straight Connector 6"/>
          <p:cNvCxnSpPr/>
          <p:nvPr/>
        </p:nvCxnSpPr>
        <p:spPr>
          <a:xfrm>
            <a:off x="1066800" y="1524000"/>
            <a:ext cx="7467600" cy="0"/>
          </a:xfrm>
          <a:prstGeom prst="line">
            <a:avLst/>
          </a:prstGeom>
          <a:ln w="57150">
            <a:solidFill>
              <a:srgbClr val="EBBD15"/>
            </a:solidFill>
          </a:ln>
        </p:spPr>
        <p:style>
          <a:lnRef idx="1">
            <a:schemeClr val="accent6"/>
          </a:lnRef>
          <a:fillRef idx="0">
            <a:schemeClr val="accent6"/>
          </a:fillRef>
          <a:effectRef idx="0">
            <a:schemeClr val="accent6"/>
          </a:effectRef>
          <a:fontRef idx="minor">
            <a:schemeClr val="tx1"/>
          </a:fontRef>
        </p:style>
      </p:cxnSp>
      <p:pic>
        <p:nvPicPr>
          <p:cNvPr id="8" name="Picture 2" descr="Letterhead-1up"/>
          <p:cNvPicPr>
            <a:picLocks noChangeAspect="1" noChangeArrowheads="1"/>
          </p:cNvPicPr>
          <p:nvPr/>
        </p:nvPicPr>
        <p:blipFill>
          <a:blip r:embed="rId4" cstate="print"/>
          <a:srcRect t="95842" b="757"/>
          <a:stretch>
            <a:fillRect/>
          </a:stretch>
        </p:blipFill>
        <p:spPr bwMode="auto">
          <a:xfrm>
            <a:off x="0" y="6515100"/>
            <a:ext cx="9144000" cy="342900"/>
          </a:xfrm>
          <a:prstGeom prst="rect">
            <a:avLst/>
          </a:prstGeom>
          <a:noFill/>
          <a:ln w="9525" algn="ctr">
            <a:miter lim="800000"/>
            <a:headEnd/>
            <a:tailEnd/>
          </a:ln>
        </p:spPr>
      </p:pic>
      <p:sp>
        <p:nvSpPr>
          <p:cNvPr id="18" name="TextBox 17"/>
          <p:cNvSpPr txBox="1"/>
          <p:nvPr/>
        </p:nvSpPr>
        <p:spPr>
          <a:xfrm>
            <a:off x="1828800" y="416867"/>
            <a:ext cx="6362774" cy="461665"/>
          </a:xfrm>
          <a:prstGeom prst="rect">
            <a:avLst/>
          </a:prstGeom>
          <a:noFill/>
        </p:spPr>
        <p:txBody>
          <a:bodyPr wrap="square" rtlCol="0">
            <a:spAutoFit/>
          </a:bodyPr>
          <a:lstStyle/>
          <a:p>
            <a:pPr algn="ctr"/>
            <a:r>
              <a:rPr lang="en-ZA" sz="2400" b="1" dirty="0">
                <a:latin typeface="Verdana" panose="020B0604030504040204" pitchFamily="34" charset="0"/>
                <a:ea typeface="Verdana" panose="020B0604030504040204" pitchFamily="34" charset="0"/>
                <a:cs typeface="Verdana" panose="020B0604030504040204" pitchFamily="34" charset="0"/>
              </a:rPr>
              <a:t>PURPOSE OF THE PROCESS PLAN </a:t>
            </a:r>
          </a:p>
        </p:txBody>
      </p:sp>
      <p:sp>
        <p:nvSpPr>
          <p:cNvPr id="2" name="Content Placeholder 1"/>
          <p:cNvSpPr>
            <a:spLocks noGrp="1"/>
          </p:cNvSpPr>
          <p:nvPr>
            <p:ph idx="1"/>
          </p:nvPr>
        </p:nvSpPr>
        <p:spPr/>
        <p:txBody>
          <a:bodyPr>
            <a:normAutofit/>
          </a:bodyPr>
          <a:lstStyle/>
          <a:p>
            <a:pPr algn="just">
              <a:lnSpc>
                <a:spcPct val="150000"/>
              </a:lnSpc>
            </a:pPr>
            <a:r>
              <a:rPr lang="en-US" sz="2200" dirty="0">
                <a:latin typeface="Verdana" panose="020B0604030504040204" pitchFamily="34" charset="0"/>
                <a:ea typeface="Verdana" panose="020B0604030504040204" pitchFamily="34" charset="0"/>
              </a:rPr>
              <a:t>To allow the community to participate in the setting of appropriate key performance indicators and performance targets for the Municipality</a:t>
            </a:r>
          </a:p>
          <a:p>
            <a:pPr algn="just">
              <a:lnSpc>
                <a:spcPct val="150000"/>
              </a:lnSpc>
            </a:pPr>
            <a:r>
              <a:rPr lang="en-US" sz="2200" dirty="0">
                <a:latin typeface="Verdana" panose="020B0604030504040204" pitchFamily="34" charset="0"/>
                <a:ea typeface="Verdana" panose="020B0604030504040204" pitchFamily="34" charset="0"/>
              </a:rPr>
              <a:t>To depict and commit on time frames for smooth running and sequence of activities</a:t>
            </a:r>
          </a:p>
          <a:p>
            <a:pPr algn="just">
              <a:lnSpc>
                <a:spcPct val="150000"/>
              </a:lnSpc>
            </a:pPr>
            <a:r>
              <a:rPr lang="en-US" sz="2200" dirty="0">
                <a:latin typeface="Verdana" panose="020B0604030504040204" pitchFamily="34" charset="0"/>
                <a:ea typeface="Verdana" panose="020B0604030504040204" pitchFamily="34" charset="0"/>
              </a:rPr>
              <a:t>Cost estimates with dedicated involvement from specific role players in the Municipality.</a:t>
            </a:r>
          </a:p>
          <a:p>
            <a:pPr marL="0" indent="0" algn="just">
              <a:lnSpc>
                <a:spcPct val="150000"/>
              </a:lnSpc>
              <a:buNone/>
            </a:pPr>
            <a:endParaRPr lang="en-ZA" sz="2000" dirty="0"/>
          </a:p>
          <a:p>
            <a:pPr marL="0" indent="0" algn="ctr">
              <a:buNone/>
            </a:pPr>
            <a:endParaRPr lang="en-ZA" sz="2000" dirty="0"/>
          </a:p>
        </p:txBody>
      </p:sp>
    </p:spTree>
    <p:extLst>
      <p:ext uri="{BB962C8B-B14F-4D97-AF65-F5344CB8AC3E}">
        <p14:creationId xmlns:p14="http://schemas.microsoft.com/office/powerpoint/2010/main" val="275372787"/>
      </p:ext>
    </p:extLst>
  </p:cSld>
  <p:clrMapOvr>
    <a:masterClrMapping/>
  </p:clrMapOvr>
  <p:transition advClick="0">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cstate="print"/>
          <a:srcRect/>
          <a:stretch>
            <a:fillRect/>
          </a:stretch>
        </p:blipFill>
        <p:spPr bwMode="auto">
          <a:xfrm>
            <a:off x="-1" y="34132"/>
            <a:ext cx="9144000" cy="1295400"/>
          </a:xfrm>
          <a:prstGeom prst="rect">
            <a:avLst/>
          </a:prstGeom>
          <a:noFill/>
          <a:ln w="9525" algn="in">
            <a:noFill/>
            <a:miter lim="800000"/>
            <a:headEnd/>
            <a:tailEnd/>
          </a:ln>
          <a:effectLst/>
        </p:spPr>
      </p:pic>
      <p:cxnSp>
        <p:nvCxnSpPr>
          <p:cNvPr id="7" name="Straight Connector 6"/>
          <p:cNvCxnSpPr/>
          <p:nvPr/>
        </p:nvCxnSpPr>
        <p:spPr>
          <a:xfrm>
            <a:off x="1066800" y="1524000"/>
            <a:ext cx="7467600" cy="0"/>
          </a:xfrm>
          <a:prstGeom prst="line">
            <a:avLst/>
          </a:prstGeom>
          <a:ln w="57150">
            <a:solidFill>
              <a:srgbClr val="EBBD15"/>
            </a:solidFill>
          </a:ln>
        </p:spPr>
        <p:style>
          <a:lnRef idx="1">
            <a:schemeClr val="accent6"/>
          </a:lnRef>
          <a:fillRef idx="0">
            <a:schemeClr val="accent6"/>
          </a:fillRef>
          <a:effectRef idx="0">
            <a:schemeClr val="accent6"/>
          </a:effectRef>
          <a:fontRef idx="minor">
            <a:schemeClr val="tx1"/>
          </a:fontRef>
        </p:style>
      </p:cxnSp>
      <p:pic>
        <p:nvPicPr>
          <p:cNvPr id="8" name="Picture 2" descr="Letterhead-1up"/>
          <p:cNvPicPr>
            <a:picLocks noChangeAspect="1" noChangeArrowheads="1"/>
          </p:cNvPicPr>
          <p:nvPr/>
        </p:nvPicPr>
        <p:blipFill>
          <a:blip r:embed="rId4" cstate="print"/>
          <a:srcRect t="95842" b="757"/>
          <a:stretch>
            <a:fillRect/>
          </a:stretch>
        </p:blipFill>
        <p:spPr bwMode="auto">
          <a:xfrm>
            <a:off x="0" y="6515100"/>
            <a:ext cx="9144000" cy="342900"/>
          </a:xfrm>
          <a:prstGeom prst="rect">
            <a:avLst/>
          </a:prstGeom>
          <a:noFill/>
          <a:ln w="9525" algn="ctr">
            <a:miter lim="800000"/>
            <a:headEnd/>
            <a:tailEnd/>
          </a:ln>
        </p:spPr>
      </p:pic>
      <p:sp>
        <p:nvSpPr>
          <p:cNvPr id="18" name="TextBox 17"/>
          <p:cNvSpPr txBox="1"/>
          <p:nvPr/>
        </p:nvSpPr>
        <p:spPr>
          <a:xfrm>
            <a:off x="1828800" y="609600"/>
            <a:ext cx="6362774" cy="461665"/>
          </a:xfrm>
          <a:prstGeom prst="rect">
            <a:avLst/>
          </a:prstGeom>
          <a:noFill/>
        </p:spPr>
        <p:txBody>
          <a:bodyPr wrap="square" rtlCol="0">
            <a:spAutoFit/>
          </a:bodyPr>
          <a:lstStyle/>
          <a:p>
            <a:pPr algn="ctr"/>
            <a:r>
              <a:rPr lang="en-US" sz="2400" b="1" dirty="0">
                <a:latin typeface="Verdana" panose="020B0604030504040204" pitchFamily="34" charset="0"/>
                <a:ea typeface="Verdana" panose="020B0604030504040204" pitchFamily="34" charset="0"/>
                <a:cs typeface="Verdana" panose="020B0604030504040204" pitchFamily="34" charset="0"/>
              </a:rPr>
              <a:t>PHASES OF THE  PROCESS PLAN.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0973266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12" name="Picture 11"/>
          <p:cNvPicPr>
            <a:picLocks noChangeAspect="1"/>
          </p:cNvPicPr>
          <p:nvPr/>
        </p:nvPicPr>
        <p:blipFill>
          <a:blip r:embed="rId10"/>
          <a:stretch>
            <a:fillRect/>
          </a:stretch>
        </p:blipFill>
        <p:spPr>
          <a:xfrm>
            <a:off x="3419399" y="5181600"/>
            <a:ext cx="5267401" cy="871804"/>
          </a:xfrm>
          <a:prstGeom prst="rect">
            <a:avLst/>
          </a:prstGeom>
        </p:spPr>
      </p:pic>
    </p:spTree>
    <p:extLst>
      <p:ext uri="{BB962C8B-B14F-4D97-AF65-F5344CB8AC3E}">
        <p14:creationId xmlns:p14="http://schemas.microsoft.com/office/powerpoint/2010/main" val="1759337514"/>
      </p:ext>
    </p:extLst>
  </p:cSld>
  <p:clrMapOvr>
    <a:masterClrMapping/>
  </p:clrMapOvr>
  <p:transition advClick="0">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cstate="print"/>
          <a:srcRect/>
          <a:stretch>
            <a:fillRect/>
          </a:stretch>
        </p:blipFill>
        <p:spPr bwMode="auto">
          <a:xfrm>
            <a:off x="-1" y="34132"/>
            <a:ext cx="9144000" cy="1295400"/>
          </a:xfrm>
          <a:prstGeom prst="rect">
            <a:avLst/>
          </a:prstGeom>
          <a:noFill/>
          <a:ln w="9525" algn="in">
            <a:noFill/>
            <a:miter lim="800000"/>
            <a:headEnd/>
            <a:tailEnd/>
          </a:ln>
          <a:effectLst/>
        </p:spPr>
      </p:pic>
      <p:cxnSp>
        <p:nvCxnSpPr>
          <p:cNvPr id="7" name="Straight Connector 6"/>
          <p:cNvCxnSpPr/>
          <p:nvPr/>
        </p:nvCxnSpPr>
        <p:spPr>
          <a:xfrm>
            <a:off x="1066800" y="1524000"/>
            <a:ext cx="7467600" cy="0"/>
          </a:xfrm>
          <a:prstGeom prst="line">
            <a:avLst/>
          </a:prstGeom>
          <a:ln w="57150">
            <a:solidFill>
              <a:srgbClr val="EBBD15"/>
            </a:solidFill>
          </a:ln>
        </p:spPr>
        <p:style>
          <a:lnRef idx="1">
            <a:schemeClr val="accent6"/>
          </a:lnRef>
          <a:fillRef idx="0">
            <a:schemeClr val="accent6"/>
          </a:fillRef>
          <a:effectRef idx="0">
            <a:schemeClr val="accent6"/>
          </a:effectRef>
          <a:fontRef idx="minor">
            <a:schemeClr val="tx1"/>
          </a:fontRef>
        </p:style>
      </p:cxnSp>
      <p:pic>
        <p:nvPicPr>
          <p:cNvPr id="8" name="Picture 2" descr="Letterhead-1up"/>
          <p:cNvPicPr>
            <a:picLocks noChangeAspect="1" noChangeArrowheads="1"/>
          </p:cNvPicPr>
          <p:nvPr/>
        </p:nvPicPr>
        <p:blipFill>
          <a:blip r:embed="rId4" cstate="print"/>
          <a:srcRect t="95842" b="757"/>
          <a:stretch>
            <a:fillRect/>
          </a:stretch>
        </p:blipFill>
        <p:spPr bwMode="auto">
          <a:xfrm>
            <a:off x="0" y="6515100"/>
            <a:ext cx="9144000" cy="342900"/>
          </a:xfrm>
          <a:prstGeom prst="rect">
            <a:avLst/>
          </a:prstGeom>
          <a:noFill/>
          <a:ln w="9525" algn="ctr">
            <a:miter lim="800000"/>
            <a:headEnd/>
            <a:tailEnd/>
          </a:ln>
        </p:spPr>
      </p:pic>
      <p:sp>
        <p:nvSpPr>
          <p:cNvPr id="18" name="TextBox 17"/>
          <p:cNvSpPr txBox="1"/>
          <p:nvPr/>
        </p:nvSpPr>
        <p:spPr>
          <a:xfrm>
            <a:off x="1447800" y="416867"/>
            <a:ext cx="6934200" cy="830997"/>
          </a:xfrm>
          <a:prstGeom prst="rect">
            <a:avLst/>
          </a:prstGeom>
          <a:noFill/>
        </p:spPr>
        <p:txBody>
          <a:bodyPr wrap="square" rtlCol="0">
            <a:spAutoFit/>
          </a:bodyPr>
          <a:lstStyle/>
          <a:p>
            <a:pPr algn="ctr"/>
            <a:r>
              <a:rPr lang="en-ZA" sz="2400" b="1" dirty="0">
                <a:latin typeface="+mj-lt"/>
                <a:ea typeface="Verdana" panose="020B0604030504040204" pitchFamily="34" charset="0"/>
                <a:cs typeface="Verdana" panose="020B0604030504040204" pitchFamily="34" charset="0"/>
              </a:rPr>
              <a:t>   </a:t>
            </a:r>
          </a:p>
          <a:p>
            <a:pPr algn="ctr"/>
            <a:r>
              <a:rPr lang="en-ZA" sz="2400" b="1" dirty="0">
                <a:latin typeface="Verdana" panose="020B0604030504040204" pitchFamily="34" charset="0"/>
                <a:ea typeface="Verdana" panose="020B0604030504040204" pitchFamily="34" charset="0"/>
                <a:cs typeface="Verdana" panose="020B0604030504040204" pitchFamily="34" charset="0"/>
              </a:rPr>
              <a:t>PHASE 1: PLANNING PHASE </a:t>
            </a:r>
          </a:p>
        </p:txBody>
      </p:sp>
      <p:sp>
        <p:nvSpPr>
          <p:cNvPr id="2" name="Content Placeholder 1"/>
          <p:cNvSpPr>
            <a:spLocks noGrp="1"/>
          </p:cNvSpPr>
          <p:nvPr>
            <p:ph idx="1"/>
          </p:nvPr>
        </p:nvSpPr>
        <p:spPr/>
        <p:txBody>
          <a:bodyPr>
            <a:normAutofit/>
          </a:bodyPr>
          <a:lstStyle/>
          <a:p>
            <a:pPr marL="0" indent="0">
              <a:buNone/>
            </a:pPr>
            <a:r>
              <a:rPr lang="en-US" sz="1600" b="1" dirty="0">
                <a:latin typeface="Verdana" panose="020B0604030504040204" pitchFamily="34" charset="0"/>
                <a:ea typeface="Verdana" panose="020B0604030504040204" pitchFamily="34" charset="0"/>
                <a:cs typeface="Verdana" panose="020B0604030504040204" pitchFamily="34" charset="0"/>
              </a:rPr>
              <a:t>.</a:t>
            </a:r>
            <a:endParaRPr lang="en-ZA" sz="1600" b="1"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ZA" sz="2400"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886875649"/>
              </p:ext>
            </p:extLst>
          </p:nvPr>
        </p:nvGraphicFramePr>
        <p:xfrm>
          <a:off x="457200" y="1600198"/>
          <a:ext cx="8229600" cy="4442014"/>
        </p:xfrm>
        <a:graphic>
          <a:graphicData uri="http://schemas.openxmlformats.org/drawingml/2006/table">
            <a:tbl>
              <a:tblPr firstRow="1" firstCol="1" bandRow="1">
                <a:tableStyleId>{5C22544A-7EE6-4342-B048-85BDC9FD1C3A}</a:tableStyleId>
              </a:tblPr>
              <a:tblGrid>
                <a:gridCol w="635999">
                  <a:extLst>
                    <a:ext uri="{9D8B030D-6E8A-4147-A177-3AD203B41FA5}">
                      <a16:colId xmlns:a16="http://schemas.microsoft.com/office/drawing/2014/main" val="3078130470"/>
                    </a:ext>
                  </a:extLst>
                </a:gridCol>
                <a:gridCol w="1453880">
                  <a:extLst>
                    <a:ext uri="{9D8B030D-6E8A-4147-A177-3AD203B41FA5}">
                      <a16:colId xmlns:a16="http://schemas.microsoft.com/office/drawing/2014/main" val="2592149048"/>
                    </a:ext>
                  </a:extLst>
                </a:gridCol>
                <a:gridCol w="2511516">
                  <a:extLst>
                    <a:ext uri="{9D8B030D-6E8A-4147-A177-3AD203B41FA5}">
                      <a16:colId xmlns:a16="http://schemas.microsoft.com/office/drawing/2014/main" val="1447788560"/>
                    </a:ext>
                  </a:extLst>
                </a:gridCol>
                <a:gridCol w="1339318">
                  <a:extLst>
                    <a:ext uri="{9D8B030D-6E8A-4147-A177-3AD203B41FA5}">
                      <a16:colId xmlns:a16="http://schemas.microsoft.com/office/drawing/2014/main" val="1506198838"/>
                    </a:ext>
                  </a:extLst>
                </a:gridCol>
                <a:gridCol w="2288887">
                  <a:extLst>
                    <a:ext uri="{9D8B030D-6E8A-4147-A177-3AD203B41FA5}">
                      <a16:colId xmlns:a16="http://schemas.microsoft.com/office/drawing/2014/main" val="191148817"/>
                    </a:ext>
                  </a:extLst>
                </a:gridCol>
              </a:tblGrid>
              <a:tr h="537882">
                <a:tc gridSpan="5">
                  <a:txBody>
                    <a:bodyPr/>
                    <a:lstStyle/>
                    <a:p>
                      <a:pPr algn="ctr">
                        <a:lnSpc>
                          <a:spcPct val="107000"/>
                        </a:lnSpc>
                        <a:spcAft>
                          <a:spcPts val="0"/>
                        </a:spcAft>
                      </a:pPr>
                      <a:r>
                        <a:rPr lang="en-ZA" sz="1000">
                          <a:effectLst/>
                        </a:rPr>
                        <a:t>PHASE  1: DEVELOPMENT OF 2023/2024 IDP/PMS &amp; BUDGET PROCESS PLAN FROM JULY – SEPTEMBER 2022</a:t>
                      </a:r>
                    </a:p>
                    <a:p>
                      <a:pPr algn="ctr">
                        <a:lnSpc>
                          <a:spcPct val="107000"/>
                        </a:lnSpc>
                        <a:spcAft>
                          <a:spcPts val="0"/>
                        </a:spcAft>
                      </a:pPr>
                      <a:r>
                        <a:rPr lang="en-ZA" sz="1000">
                          <a:effectLst/>
                        </a:rPr>
                        <a:t>Tabling and Approval of 2023/2024 IDP/PMS &amp; Budget Process Plan.</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544574616"/>
                  </a:ext>
                </a:extLst>
              </a:tr>
              <a:tr h="537882">
                <a:tc>
                  <a:txBody>
                    <a:bodyPr/>
                    <a:lstStyle/>
                    <a:p>
                      <a:pPr algn="ctr">
                        <a:lnSpc>
                          <a:spcPct val="107000"/>
                        </a:lnSpc>
                        <a:spcAft>
                          <a:spcPts val="0"/>
                        </a:spcAft>
                      </a:pPr>
                      <a:r>
                        <a:rPr lang="en-ZA" sz="1000" dirty="0">
                          <a:effectLst/>
                        </a:rPr>
                        <a:t>NO</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gn="ctr">
                        <a:lnSpc>
                          <a:spcPct val="107000"/>
                        </a:lnSpc>
                        <a:spcAft>
                          <a:spcPts val="0"/>
                        </a:spcAft>
                      </a:pPr>
                      <a:r>
                        <a:rPr lang="en-ZA" sz="1000" b="1" dirty="0">
                          <a:effectLst/>
                        </a:rPr>
                        <a:t>DATE</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gn="ctr">
                        <a:lnSpc>
                          <a:spcPct val="107000"/>
                        </a:lnSpc>
                        <a:spcAft>
                          <a:spcPts val="0"/>
                        </a:spcAft>
                      </a:pPr>
                      <a:r>
                        <a:rPr lang="en-ZA" sz="1000" b="1" dirty="0">
                          <a:effectLst/>
                        </a:rPr>
                        <a:t>ACTIVITY</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gn="ctr">
                        <a:lnSpc>
                          <a:spcPct val="107000"/>
                        </a:lnSpc>
                        <a:spcAft>
                          <a:spcPts val="0"/>
                        </a:spcAft>
                      </a:pPr>
                      <a:r>
                        <a:rPr lang="en-ZA" sz="1000" b="1" dirty="0">
                          <a:effectLst/>
                        </a:rPr>
                        <a:t>MODE OF COMMUNICATION</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gn="ctr">
                        <a:lnSpc>
                          <a:spcPct val="107000"/>
                        </a:lnSpc>
                        <a:spcAft>
                          <a:spcPts val="0"/>
                        </a:spcAft>
                      </a:pPr>
                      <a:r>
                        <a:rPr lang="en-ZA" sz="1000" b="1" dirty="0">
                          <a:effectLst/>
                        </a:rPr>
                        <a:t>RESPONSIBLE PERSON’S</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extLst>
                  <a:ext uri="{0D108BD9-81ED-4DB2-BD59-A6C34878D82A}">
                    <a16:rowId xmlns:a16="http://schemas.microsoft.com/office/drawing/2014/main" val="3740007648"/>
                  </a:ext>
                </a:extLst>
              </a:tr>
              <a:tr h="676838">
                <a:tc>
                  <a:txBody>
                    <a:bodyPr/>
                    <a:lstStyle/>
                    <a:p>
                      <a:pPr algn="ctr">
                        <a:lnSpc>
                          <a:spcPct val="107000"/>
                        </a:lnSpc>
                        <a:spcAft>
                          <a:spcPts val="0"/>
                        </a:spcAft>
                      </a:pPr>
                      <a:r>
                        <a:rPr lang="en-ZA" sz="1000" dirty="0">
                          <a:effectLst/>
                        </a:rPr>
                        <a:t>1.</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a:effectLst/>
                        </a:rPr>
                        <a:t>25  August 2022</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dirty="0">
                          <a:effectLst/>
                        </a:rPr>
                        <a:t>IDP/PMS&amp; Budget Steering Committee</a:t>
                      </a:r>
                    </a:p>
                    <a:p>
                      <a:pPr>
                        <a:lnSpc>
                          <a:spcPct val="107000"/>
                        </a:lnSpc>
                        <a:spcAft>
                          <a:spcPts val="0"/>
                        </a:spcAft>
                      </a:pPr>
                      <a:r>
                        <a:rPr lang="en-ZA" sz="700" dirty="0">
                          <a:effectLst/>
                        </a:rPr>
                        <a:t>(2023/2024 Process plan)</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a:effectLst/>
                        </a:rPr>
                        <a:t>Contact Session, Audio, Print and Electronic media</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a:effectLst/>
                        </a:rPr>
                        <a:t>Mayor/Municipal Manager/HOD’s</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extLst>
                  <a:ext uri="{0D108BD9-81ED-4DB2-BD59-A6C34878D82A}">
                    <a16:rowId xmlns:a16="http://schemas.microsoft.com/office/drawing/2014/main" val="2918546189"/>
                  </a:ext>
                </a:extLst>
              </a:tr>
              <a:tr h="806824">
                <a:tc>
                  <a:txBody>
                    <a:bodyPr/>
                    <a:lstStyle/>
                    <a:p>
                      <a:pPr algn="ctr">
                        <a:lnSpc>
                          <a:spcPct val="107000"/>
                        </a:lnSpc>
                        <a:spcAft>
                          <a:spcPts val="0"/>
                        </a:spcAft>
                      </a:pPr>
                      <a:r>
                        <a:rPr lang="en-ZA" sz="1000" dirty="0">
                          <a:effectLst/>
                        </a:rPr>
                        <a:t>2.</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a:effectLst/>
                        </a:rPr>
                        <a:t>29 August 2022</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a:effectLst/>
                        </a:rPr>
                        <a:t>IDP/PMS&amp; Budget Rep Forum Meeting </a:t>
                      </a:r>
                    </a:p>
                    <a:p>
                      <a:pPr>
                        <a:lnSpc>
                          <a:spcPct val="107000"/>
                        </a:lnSpc>
                        <a:spcAft>
                          <a:spcPts val="0"/>
                        </a:spcAft>
                      </a:pPr>
                      <a:r>
                        <a:rPr lang="en-ZA" sz="700">
                          <a:effectLst/>
                        </a:rPr>
                        <a:t>(2023/2024 Process plan)</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a:effectLst/>
                        </a:rPr>
                        <a:t>Contact Session, Audio, Print and Electronic media</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a:effectLst/>
                        </a:rPr>
                        <a:t>Mayor/Municipal Manager/HOD’s</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extLst>
                  <a:ext uri="{0D108BD9-81ED-4DB2-BD59-A6C34878D82A}">
                    <a16:rowId xmlns:a16="http://schemas.microsoft.com/office/drawing/2014/main" val="2606479560"/>
                  </a:ext>
                </a:extLst>
              </a:tr>
              <a:tr h="537882">
                <a:tc>
                  <a:txBody>
                    <a:bodyPr/>
                    <a:lstStyle/>
                    <a:p>
                      <a:pPr algn="ctr">
                        <a:lnSpc>
                          <a:spcPct val="107000"/>
                        </a:lnSpc>
                        <a:spcAft>
                          <a:spcPts val="0"/>
                        </a:spcAft>
                      </a:pPr>
                      <a:r>
                        <a:rPr lang="en-ZA" sz="1000" dirty="0">
                          <a:effectLst/>
                        </a:rPr>
                        <a:t>3.</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a:effectLst/>
                        </a:rPr>
                        <a:t>30 August 2022</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a:effectLst/>
                        </a:rPr>
                        <a:t>Council Meeting</a:t>
                      </a:r>
                    </a:p>
                    <a:p>
                      <a:pPr>
                        <a:lnSpc>
                          <a:spcPct val="107000"/>
                        </a:lnSpc>
                        <a:spcAft>
                          <a:spcPts val="0"/>
                        </a:spcAft>
                      </a:pPr>
                      <a:r>
                        <a:rPr lang="en-ZA" sz="700">
                          <a:effectLst/>
                        </a:rPr>
                        <a:t>(Approval 2023/2024 Process plan</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a:effectLst/>
                        </a:rPr>
                        <a:t>Contact Session</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a:effectLst/>
                        </a:rPr>
                        <a:t>Mayor/Speaker/Councillors/Municipal Manager and HOD’s</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extLst>
                  <a:ext uri="{0D108BD9-81ED-4DB2-BD59-A6C34878D82A}">
                    <a16:rowId xmlns:a16="http://schemas.microsoft.com/office/drawing/2014/main" val="4236578877"/>
                  </a:ext>
                </a:extLst>
              </a:tr>
              <a:tr h="806824">
                <a:tc>
                  <a:txBody>
                    <a:bodyPr/>
                    <a:lstStyle/>
                    <a:p>
                      <a:pPr algn="ctr">
                        <a:lnSpc>
                          <a:spcPct val="107000"/>
                        </a:lnSpc>
                        <a:spcAft>
                          <a:spcPts val="0"/>
                        </a:spcAft>
                      </a:pPr>
                      <a:r>
                        <a:rPr lang="en-ZA" sz="1000" dirty="0">
                          <a:effectLst/>
                        </a:rPr>
                        <a:t>4.</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a:effectLst/>
                        </a:rPr>
                        <a:t>5 September 2022</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a:effectLst/>
                        </a:rPr>
                        <a:t>Budget Circular providing guidance on compilation of staff budgets (initiate the budget process)</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a:effectLst/>
                        </a:rPr>
                        <a:t>Contact Session, Audio, Print and Electronic media</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a:effectLst/>
                        </a:rPr>
                        <a:t>CFO</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extLst>
                  <a:ext uri="{0D108BD9-81ED-4DB2-BD59-A6C34878D82A}">
                    <a16:rowId xmlns:a16="http://schemas.microsoft.com/office/drawing/2014/main" val="4018773354"/>
                  </a:ext>
                </a:extLst>
              </a:tr>
              <a:tr h="537882">
                <a:tc>
                  <a:txBody>
                    <a:bodyPr/>
                    <a:lstStyle/>
                    <a:p>
                      <a:pPr algn="ctr">
                        <a:lnSpc>
                          <a:spcPct val="107000"/>
                        </a:lnSpc>
                        <a:spcAft>
                          <a:spcPts val="0"/>
                        </a:spcAft>
                      </a:pPr>
                      <a:r>
                        <a:rPr lang="en-ZA" sz="1000" dirty="0">
                          <a:effectLst/>
                        </a:rPr>
                        <a:t>5.</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a:effectLst/>
                        </a:rPr>
                        <a:t>15 September 2022</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a:effectLst/>
                        </a:rPr>
                        <a:t>Inter-Governmental Relations Forum (IGR) </a:t>
                      </a:r>
                    </a:p>
                    <a:p>
                      <a:pPr>
                        <a:lnSpc>
                          <a:spcPct val="107000"/>
                        </a:lnSpc>
                        <a:spcAft>
                          <a:spcPts val="0"/>
                        </a:spcAft>
                      </a:pPr>
                      <a:r>
                        <a:rPr lang="en-ZA" sz="1000">
                          <a:effectLst/>
                        </a:rPr>
                        <a:t> </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a:effectLst/>
                        </a:rPr>
                        <a:t>Contact Session</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dirty="0">
                          <a:effectLst/>
                        </a:rPr>
                        <a:t>Mayor/Municipal Manager/HOD’s</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extLst>
                  <a:ext uri="{0D108BD9-81ED-4DB2-BD59-A6C34878D82A}">
                    <a16:rowId xmlns:a16="http://schemas.microsoft.com/office/drawing/2014/main" val="2662653230"/>
                  </a:ext>
                </a:extLst>
              </a:tr>
            </a:tbl>
          </a:graphicData>
        </a:graphic>
      </p:graphicFrame>
    </p:spTree>
    <p:extLst>
      <p:ext uri="{BB962C8B-B14F-4D97-AF65-F5344CB8AC3E}">
        <p14:creationId xmlns:p14="http://schemas.microsoft.com/office/powerpoint/2010/main" val="2536106613"/>
      </p:ext>
    </p:extLst>
  </p:cSld>
  <p:clrMapOvr>
    <a:masterClrMapping/>
  </p:clrMapOvr>
  <p:transition advClick="0">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cstate="print"/>
          <a:srcRect/>
          <a:stretch>
            <a:fillRect/>
          </a:stretch>
        </p:blipFill>
        <p:spPr bwMode="auto">
          <a:xfrm>
            <a:off x="-1" y="34132"/>
            <a:ext cx="9144000" cy="1295400"/>
          </a:xfrm>
          <a:prstGeom prst="rect">
            <a:avLst/>
          </a:prstGeom>
          <a:noFill/>
          <a:ln w="9525" algn="in">
            <a:noFill/>
            <a:miter lim="800000"/>
            <a:headEnd/>
            <a:tailEnd/>
          </a:ln>
          <a:effectLst/>
        </p:spPr>
      </p:pic>
      <p:cxnSp>
        <p:nvCxnSpPr>
          <p:cNvPr id="7" name="Straight Connector 6"/>
          <p:cNvCxnSpPr/>
          <p:nvPr/>
        </p:nvCxnSpPr>
        <p:spPr>
          <a:xfrm>
            <a:off x="1066800" y="1524000"/>
            <a:ext cx="7467600" cy="0"/>
          </a:xfrm>
          <a:prstGeom prst="line">
            <a:avLst/>
          </a:prstGeom>
          <a:ln w="57150">
            <a:solidFill>
              <a:srgbClr val="EBBD15"/>
            </a:solidFill>
          </a:ln>
        </p:spPr>
        <p:style>
          <a:lnRef idx="1">
            <a:schemeClr val="accent6"/>
          </a:lnRef>
          <a:fillRef idx="0">
            <a:schemeClr val="accent6"/>
          </a:fillRef>
          <a:effectRef idx="0">
            <a:schemeClr val="accent6"/>
          </a:effectRef>
          <a:fontRef idx="minor">
            <a:schemeClr val="tx1"/>
          </a:fontRef>
        </p:style>
      </p:cxnSp>
      <p:pic>
        <p:nvPicPr>
          <p:cNvPr id="8" name="Picture 2" descr="Letterhead-1up"/>
          <p:cNvPicPr>
            <a:picLocks noChangeAspect="1" noChangeArrowheads="1"/>
          </p:cNvPicPr>
          <p:nvPr/>
        </p:nvPicPr>
        <p:blipFill>
          <a:blip r:embed="rId4" cstate="print"/>
          <a:srcRect t="95842" b="757"/>
          <a:stretch>
            <a:fillRect/>
          </a:stretch>
        </p:blipFill>
        <p:spPr bwMode="auto">
          <a:xfrm>
            <a:off x="0" y="6515100"/>
            <a:ext cx="9144000" cy="342900"/>
          </a:xfrm>
          <a:prstGeom prst="rect">
            <a:avLst/>
          </a:prstGeom>
          <a:noFill/>
          <a:ln w="9525" algn="ctr">
            <a:miter lim="800000"/>
            <a:headEnd/>
            <a:tailEnd/>
          </a:ln>
        </p:spPr>
      </p:pic>
      <p:sp>
        <p:nvSpPr>
          <p:cNvPr id="18" name="TextBox 17"/>
          <p:cNvSpPr txBox="1"/>
          <p:nvPr/>
        </p:nvSpPr>
        <p:spPr>
          <a:xfrm>
            <a:off x="1828800" y="416867"/>
            <a:ext cx="6362774" cy="830997"/>
          </a:xfrm>
          <a:prstGeom prst="rect">
            <a:avLst/>
          </a:prstGeom>
          <a:noFill/>
        </p:spPr>
        <p:txBody>
          <a:bodyPr wrap="square" rtlCol="0">
            <a:spAutoFit/>
          </a:bodyPr>
          <a:lstStyle/>
          <a:p>
            <a:pPr algn="ctr"/>
            <a:r>
              <a:rPr lang="en-ZA" sz="2400" b="1" dirty="0">
                <a:latin typeface="+mj-lt"/>
                <a:ea typeface="Verdana" panose="020B0604030504040204" pitchFamily="34" charset="0"/>
                <a:cs typeface="Verdana" panose="020B0604030504040204" pitchFamily="34" charset="0"/>
              </a:rPr>
              <a:t>   </a:t>
            </a:r>
          </a:p>
          <a:p>
            <a:pPr algn="ctr"/>
            <a:r>
              <a:rPr lang="en-ZA" sz="2400" b="1" dirty="0">
                <a:latin typeface="Verdana" panose="020B0604030504040204" pitchFamily="34" charset="0"/>
                <a:ea typeface="Verdana" panose="020B0604030504040204" pitchFamily="34" charset="0"/>
                <a:cs typeface="Verdana" panose="020B0604030504040204" pitchFamily="34" charset="0"/>
              </a:rPr>
              <a:t>PHASE 2: SITUATIONAL ANALYSIS </a:t>
            </a:r>
          </a:p>
        </p:txBody>
      </p:sp>
      <p:sp>
        <p:nvSpPr>
          <p:cNvPr id="12" name="Rectangle 4"/>
          <p:cNvSpPr>
            <a:spLocks noChangeArrowheads="1"/>
          </p:cNvSpPr>
          <p:nvPr/>
        </p:nvSpPr>
        <p:spPr bwMode="auto">
          <a:xfrm>
            <a:off x="533400" y="2698612"/>
            <a:ext cx="20710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ZA"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526225120"/>
              </p:ext>
            </p:extLst>
          </p:nvPr>
        </p:nvGraphicFramePr>
        <p:xfrm>
          <a:off x="457200" y="1523999"/>
          <a:ext cx="8229601" cy="4714964"/>
        </p:xfrm>
        <a:graphic>
          <a:graphicData uri="http://schemas.openxmlformats.org/drawingml/2006/table">
            <a:tbl>
              <a:tblPr firstRow="1" firstCol="1" bandRow="1">
                <a:tableStyleId>{5C22544A-7EE6-4342-B048-85BDC9FD1C3A}</a:tableStyleId>
              </a:tblPr>
              <a:tblGrid>
                <a:gridCol w="762000">
                  <a:extLst>
                    <a:ext uri="{9D8B030D-6E8A-4147-A177-3AD203B41FA5}">
                      <a16:colId xmlns:a16="http://schemas.microsoft.com/office/drawing/2014/main" val="2668387361"/>
                    </a:ext>
                  </a:extLst>
                </a:gridCol>
                <a:gridCol w="1589314">
                  <a:extLst>
                    <a:ext uri="{9D8B030D-6E8A-4147-A177-3AD203B41FA5}">
                      <a16:colId xmlns:a16="http://schemas.microsoft.com/office/drawing/2014/main" val="2020255858"/>
                    </a:ext>
                  </a:extLst>
                </a:gridCol>
                <a:gridCol w="2514885">
                  <a:extLst>
                    <a:ext uri="{9D8B030D-6E8A-4147-A177-3AD203B41FA5}">
                      <a16:colId xmlns:a16="http://schemas.microsoft.com/office/drawing/2014/main" val="2483273003"/>
                    </a:ext>
                  </a:extLst>
                </a:gridCol>
                <a:gridCol w="1681701">
                  <a:extLst>
                    <a:ext uri="{9D8B030D-6E8A-4147-A177-3AD203B41FA5}">
                      <a16:colId xmlns:a16="http://schemas.microsoft.com/office/drawing/2014/main" val="746671793"/>
                    </a:ext>
                  </a:extLst>
                </a:gridCol>
                <a:gridCol w="1681701">
                  <a:extLst>
                    <a:ext uri="{9D8B030D-6E8A-4147-A177-3AD203B41FA5}">
                      <a16:colId xmlns:a16="http://schemas.microsoft.com/office/drawing/2014/main" val="761247942"/>
                    </a:ext>
                  </a:extLst>
                </a:gridCol>
              </a:tblGrid>
              <a:tr h="513296">
                <a:tc>
                  <a:txBody>
                    <a:bodyPr/>
                    <a:lstStyle/>
                    <a:p>
                      <a:pPr algn="ctr">
                        <a:lnSpc>
                          <a:spcPct val="107000"/>
                        </a:lnSpc>
                        <a:spcAft>
                          <a:spcPts val="0"/>
                        </a:spcAft>
                      </a:pP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gridSpan="4">
                  <a:txBody>
                    <a:bodyPr/>
                    <a:lstStyle/>
                    <a:p>
                      <a:pPr algn="ctr">
                        <a:lnSpc>
                          <a:spcPct val="107000"/>
                        </a:lnSpc>
                        <a:spcAft>
                          <a:spcPts val="0"/>
                        </a:spcAft>
                      </a:pPr>
                      <a:r>
                        <a:rPr lang="en-ZA" sz="1000">
                          <a:effectLst/>
                        </a:rPr>
                        <a:t>PHASE 2: SITUATIONAL ANALYSIS FROM OCTOBER –DECEMBER 2021</a:t>
                      </a:r>
                    </a:p>
                    <a:p>
                      <a:pPr algn="ctr">
                        <a:lnSpc>
                          <a:spcPct val="107000"/>
                        </a:lnSpc>
                        <a:spcAft>
                          <a:spcPts val="0"/>
                        </a:spcAft>
                      </a:pPr>
                      <a:r>
                        <a:rPr lang="en-ZA" sz="1000">
                          <a:effectLst/>
                        </a:rPr>
                        <a:t>Conduct Situational Analysis for 2022/2023)</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771729891"/>
                  </a:ext>
                </a:extLst>
              </a:tr>
              <a:tr h="351942">
                <a:tc>
                  <a:txBody>
                    <a:bodyPr/>
                    <a:lstStyle/>
                    <a:p>
                      <a:pPr algn="ctr">
                        <a:lnSpc>
                          <a:spcPct val="107000"/>
                        </a:lnSpc>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NO</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gn="ctr">
                        <a:lnSpc>
                          <a:spcPct val="107000"/>
                        </a:lnSpc>
                        <a:spcAft>
                          <a:spcPts val="0"/>
                        </a:spcAft>
                      </a:pPr>
                      <a:r>
                        <a:rPr lang="en-ZA" sz="1000" b="1" dirty="0">
                          <a:effectLst/>
                        </a:rPr>
                        <a:t>DATE</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gn="ctr">
                        <a:lnSpc>
                          <a:spcPct val="107000"/>
                        </a:lnSpc>
                        <a:spcAft>
                          <a:spcPts val="0"/>
                        </a:spcAft>
                      </a:pPr>
                      <a:r>
                        <a:rPr lang="en-ZA" sz="1000" b="1" dirty="0">
                          <a:effectLst/>
                        </a:rPr>
                        <a:t>ACTIVITY</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gn="ctr">
                        <a:lnSpc>
                          <a:spcPct val="107000"/>
                        </a:lnSpc>
                        <a:spcAft>
                          <a:spcPts val="0"/>
                        </a:spcAft>
                      </a:pPr>
                      <a:r>
                        <a:rPr lang="en-ZA" sz="1000" b="1" dirty="0">
                          <a:effectLst/>
                        </a:rPr>
                        <a:t>MODE OF COMMUNICATION</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gn="ctr">
                        <a:lnSpc>
                          <a:spcPct val="107000"/>
                        </a:lnSpc>
                        <a:spcAft>
                          <a:spcPts val="0"/>
                        </a:spcAft>
                      </a:pPr>
                      <a:r>
                        <a:rPr lang="en-ZA" sz="1000" b="1" dirty="0">
                          <a:effectLst/>
                        </a:rPr>
                        <a:t>RESPONSIBLE PERSON’S</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extLst>
                  <a:ext uri="{0D108BD9-81ED-4DB2-BD59-A6C34878D82A}">
                    <a16:rowId xmlns:a16="http://schemas.microsoft.com/office/drawing/2014/main" val="1810432892"/>
                  </a:ext>
                </a:extLst>
              </a:tr>
              <a:tr h="513296">
                <a:tc>
                  <a:txBody>
                    <a:bodyPr/>
                    <a:lstStyle/>
                    <a:p>
                      <a:pPr>
                        <a:lnSpc>
                          <a:spcPct val="107000"/>
                        </a:lnSpc>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6.</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dirty="0">
                          <a:effectLst/>
                        </a:rPr>
                        <a:t>5-7 October 2022</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dirty="0">
                          <a:effectLst/>
                        </a:rPr>
                        <a:t>MPAC Roadshow on Annual Report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dirty="0">
                          <a:effectLst/>
                        </a:rPr>
                        <a:t>Contact Session, Audio, Print and Electronic Media</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a:effectLst/>
                        </a:rPr>
                        <a:t>Mayor/Municipal Manager/HOD’s</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extLst>
                  <a:ext uri="{0D108BD9-81ED-4DB2-BD59-A6C34878D82A}">
                    <a16:rowId xmlns:a16="http://schemas.microsoft.com/office/drawing/2014/main" val="2043692220"/>
                  </a:ext>
                </a:extLst>
              </a:tr>
              <a:tr h="769946">
                <a:tc>
                  <a:txBody>
                    <a:bodyPr/>
                    <a:lstStyle/>
                    <a:p>
                      <a:pPr>
                        <a:lnSpc>
                          <a:spcPct val="107000"/>
                        </a:lnSpc>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7.</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dirty="0">
                          <a:effectLst/>
                        </a:rPr>
                        <a:t>10 November 2022</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a:effectLst/>
                        </a:rPr>
                        <a:t>IDP/PMS&amp; Budget Steering Committee</a:t>
                      </a:r>
                    </a:p>
                    <a:p>
                      <a:pPr>
                        <a:lnSpc>
                          <a:spcPct val="107000"/>
                        </a:lnSpc>
                        <a:spcAft>
                          <a:spcPts val="0"/>
                        </a:spcAft>
                      </a:pPr>
                      <a:r>
                        <a:rPr lang="en-ZA" sz="1000">
                          <a:effectLst/>
                        </a:rPr>
                        <a:t>(Situational analysis)</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a:effectLst/>
                        </a:rPr>
                        <a:t>Contact Session, Audio, Print and Electronic media</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a:effectLst/>
                        </a:rPr>
                        <a:t>Mayor/Municipal Manager/HOD’s</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extLst>
                  <a:ext uri="{0D108BD9-81ED-4DB2-BD59-A6C34878D82A}">
                    <a16:rowId xmlns:a16="http://schemas.microsoft.com/office/drawing/2014/main" val="1819556723"/>
                  </a:ext>
                </a:extLst>
              </a:tr>
              <a:tr h="513296">
                <a:tc>
                  <a:txBody>
                    <a:bodyPr/>
                    <a:lstStyle/>
                    <a:p>
                      <a:pPr>
                        <a:lnSpc>
                          <a:spcPct val="107000"/>
                        </a:lnSpc>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8.</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dirty="0">
                          <a:effectLst/>
                        </a:rPr>
                        <a:t>17 November 2022</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a:effectLst/>
                        </a:rPr>
                        <a:t>Inter-Governmental Relations Forum (IGR)</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a:effectLst/>
                        </a:rPr>
                        <a:t>Contact Session</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a:effectLst/>
                        </a:rPr>
                        <a:t>Mayor/Municipal Manager/HOD’s</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extLst>
                  <a:ext uri="{0D108BD9-81ED-4DB2-BD59-A6C34878D82A}">
                    <a16:rowId xmlns:a16="http://schemas.microsoft.com/office/drawing/2014/main" val="414193179"/>
                  </a:ext>
                </a:extLst>
              </a:tr>
              <a:tr h="513296">
                <a:tc>
                  <a:txBody>
                    <a:bodyPr/>
                    <a:lstStyle/>
                    <a:p>
                      <a:pPr>
                        <a:lnSpc>
                          <a:spcPct val="107000"/>
                        </a:lnSpc>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9.</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dirty="0">
                          <a:effectLst/>
                        </a:rPr>
                        <a:t>23 November 2022</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a:effectLst/>
                        </a:rPr>
                        <a:t>IDP/PMS&amp; Budget Rep Forum </a:t>
                      </a:r>
                    </a:p>
                    <a:p>
                      <a:pPr>
                        <a:lnSpc>
                          <a:spcPct val="107000"/>
                        </a:lnSpc>
                        <a:spcAft>
                          <a:spcPts val="0"/>
                        </a:spcAft>
                      </a:pPr>
                      <a:r>
                        <a:rPr lang="en-ZA" sz="1000">
                          <a:effectLst/>
                        </a:rPr>
                        <a:t>((Situational analysis)</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a:effectLst/>
                        </a:rPr>
                        <a:t>Contact Session, Audio, Print and Electronic media</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nSpc>
                          <a:spcPct val="107000"/>
                        </a:lnSpc>
                        <a:spcAft>
                          <a:spcPts val="0"/>
                        </a:spcAft>
                      </a:pPr>
                      <a:r>
                        <a:rPr lang="en-ZA" sz="1000">
                          <a:effectLst/>
                        </a:rPr>
                        <a:t>Mayor/Municipal Manager/HOD’s</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extLst>
                  <a:ext uri="{0D108BD9-81ED-4DB2-BD59-A6C34878D82A}">
                    <a16:rowId xmlns:a16="http://schemas.microsoft.com/office/drawing/2014/main" val="4187595358"/>
                  </a:ext>
                </a:extLst>
              </a:tr>
              <a:tr h="769946">
                <a:tc rowSpan="2">
                  <a:txBody>
                    <a:bodyPr/>
                    <a:lstStyle/>
                    <a:p>
                      <a:pPr algn="just">
                        <a:lnSpc>
                          <a:spcPct val="107000"/>
                        </a:lnSpc>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10.</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rowSpan="2">
                  <a:txBody>
                    <a:bodyPr/>
                    <a:lstStyle/>
                    <a:p>
                      <a:pPr algn="just">
                        <a:lnSpc>
                          <a:spcPct val="107000"/>
                        </a:lnSpc>
                        <a:spcAft>
                          <a:spcPts val="0"/>
                        </a:spcAft>
                      </a:pPr>
                      <a:r>
                        <a:rPr lang="en-ZA" sz="1000" dirty="0">
                          <a:effectLst/>
                        </a:rPr>
                        <a:t>30 November 2022</a:t>
                      </a:r>
                    </a:p>
                    <a:p>
                      <a:pPr algn="just">
                        <a:lnSpc>
                          <a:spcPct val="107000"/>
                        </a:lnSpc>
                        <a:spcAft>
                          <a:spcPts val="0"/>
                        </a:spcAft>
                      </a:pPr>
                      <a:r>
                        <a:rPr lang="en-ZA" sz="10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gn="just">
                        <a:lnSpc>
                          <a:spcPct val="107000"/>
                        </a:lnSpc>
                        <a:spcAft>
                          <a:spcPts val="0"/>
                        </a:spcAft>
                      </a:pPr>
                      <a:r>
                        <a:rPr lang="en-ZA" sz="1000">
                          <a:effectLst/>
                        </a:rPr>
                        <a:t>Submission of Operating Budget and Capital Estimates to the Finance and Budget Office</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gn="just">
                        <a:lnSpc>
                          <a:spcPct val="107000"/>
                        </a:lnSpc>
                        <a:spcAft>
                          <a:spcPts val="0"/>
                        </a:spcAft>
                      </a:pPr>
                      <a:r>
                        <a:rPr lang="en-ZA" sz="1000">
                          <a:effectLst/>
                        </a:rPr>
                        <a:t>Contact Session, Audio, Print and Electronic media</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gn="just">
                        <a:lnSpc>
                          <a:spcPct val="107000"/>
                        </a:lnSpc>
                        <a:spcAft>
                          <a:spcPts val="0"/>
                        </a:spcAft>
                      </a:pPr>
                      <a:r>
                        <a:rPr lang="en-ZA" sz="1000">
                          <a:effectLst/>
                        </a:rPr>
                        <a:t>HOD’s</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extLst>
                  <a:ext uri="{0D108BD9-81ED-4DB2-BD59-A6C34878D82A}">
                    <a16:rowId xmlns:a16="http://schemas.microsoft.com/office/drawing/2014/main" val="1292101456"/>
                  </a:ext>
                </a:extLst>
              </a:tr>
              <a:tr h="769946">
                <a:tc vMerge="1">
                  <a:txBody>
                    <a:bodyPr/>
                    <a:lstStyle/>
                    <a:p>
                      <a:endParaRPr lang="en-ZA"/>
                    </a:p>
                  </a:txBody>
                  <a:tcPr/>
                </a:tc>
                <a:tc vMerge="1">
                  <a:txBody>
                    <a:bodyPr/>
                    <a:lstStyle/>
                    <a:p>
                      <a:endParaRPr lang="en-ZA"/>
                    </a:p>
                  </a:txBody>
                  <a:tcPr/>
                </a:tc>
                <a:tc>
                  <a:txBody>
                    <a:bodyPr/>
                    <a:lstStyle/>
                    <a:p>
                      <a:pPr algn="just">
                        <a:lnSpc>
                          <a:spcPct val="107000"/>
                        </a:lnSpc>
                        <a:spcAft>
                          <a:spcPts val="0"/>
                        </a:spcAft>
                      </a:pPr>
                      <a:r>
                        <a:rPr lang="en-ZA" sz="1000">
                          <a:effectLst/>
                        </a:rPr>
                        <a:t>Draft or review budget related policies such credit control and indigent policy, tariff policy, budget policy etc.</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gn="just">
                        <a:lnSpc>
                          <a:spcPct val="107000"/>
                        </a:lnSpc>
                        <a:spcAft>
                          <a:spcPts val="0"/>
                        </a:spcAft>
                      </a:pPr>
                      <a:r>
                        <a:rPr lang="en-ZA" sz="1000">
                          <a:effectLst/>
                        </a:rPr>
                        <a:t>Contact Session, Audio, Print and Electronic media</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tc>
                  <a:txBody>
                    <a:bodyPr/>
                    <a:lstStyle/>
                    <a:p>
                      <a:pPr algn="just">
                        <a:lnSpc>
                          <a:spcPct val="107000"/>
                        </a:lnSpc>
                        <a:spcAft>
                          <a:spcPts val="0"/>
                        </a:spcAft>
                      </a:pPr>
                      <a:r>
                        <a:rPr lang="en-ZA" sz="1000" dirty="0">
                          <a:effectLst/>
                        </a:rPr>
                        <a:t>CFO</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77" marR="63777" marT="0" marB="0"/>
                </a:tc>
                <a:extLst>
                  <a:ext uri="{0D108BD9-81ED-4DB2-BD59-A6C34878D82A}">
                    <a16:rowId xmlns:a16="http://schemas.microsoft.com/office/drawing/2014/main" val="895734491"/>
                  </a:ext>
                </a:extLst>
              </a:tr>
            </a:tbl>
          </a:graphicData>
        </a:graphic>
      </p:graphicFrame>
    </p:spTree>
    <p:extLst>
      <p:ext uri="{BB962C8B-B14F-4D97-AF65-F5344CB8AC3E}">
        <p14:creationId xmlns:p14="http://schemas.microsoft.com/office/powerpoint/2010/main" val="1457414770"/>
      </p:ext>
    </p:extLst>
  </p:cSld>
  <p:clrMapOvr>
    <a:masterClrMapping/>
  </p:clrMapOvr>
  <p:transition advClick="0">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93" y="-30718"/>
            <a:ext cx="9144793" cy="1292464"/>
          </a:xfrm>
          <a:prstGeom prst="rect">
            <a:avLst/>
          </a:prstGeom>
        </p:spPr>
      </p:pic>
      <p:sp>
        <p:nvSpPr>
          <p:cNvPr id="2" name="Title 1"/>
          <p:cNvSpPr>
            <a:spLocks noGrp="1"/>
          </p:cNvSpPr>
          <p:nvPr>
            <p:ph type="title"/>
          </p:nvPr>
        </p:nvSpPr>
        <p:spPr>
          <a:xfrm>
            <a:off x="228600" y="303332"/>
            <a:ext cx="9220200" cy="1143000"/>
          </a:xfrm>
        </p:spPr>
        <p:txBody>
          <a:bodyPr/>
          <a:lstStyle/>
          <a:p>
            <a:r>
              <a:rPr lang="en-US" sz="2000" b="1" dirty="0">
                <a:solidFill>
                  <a:prstClr val="black"/>
                </a:solidFill>
                <a:latin typeface="Verdana" panose="020B0604030504040204" pitchFamily="34" charset="0"/>
                <a:ea typeface="Verdana" panose="020B0604030504040204" pitchFamily="34" charset="0"/>
                <a:cs typeface="Verdana" panose="020B0604030504040204" pitchFamily="34" charset="0"/>
              </a:rPr>
              <a:t>PHASE 3: DEVELOPING STRATEGIES</a:t>
            </a:r>
            <a:endParaRPr lang="en-US" dirty="0"/>
          </a:p>
        </p:txBody>
      </p:sp>
      <p:sp>
        <p:nvSpPr>
          <p:cNvPr id="3" name="Content Placeholder 2"/>
          <p:cNvSpPr>
            <a:spLocks noGrp="1"/>
          </p:cNvSpPr>
          <p:nvPr>
            <p:ph idx="1"/>
          </p:nvPr>
        </p:nvSpPr>
        <p:spPr>
          <a:xfrm>
            <a:off x="457200" y="1292464"/>
            <a:ext cx="8001000" cy="4833699"/>
          </a:xfrm>
        </p:spPr>
        <p:txBody>
          <a:bodyPr>
            <a:normAutofit/>
          </a:bodyPr>
          <a:lstStyle/>
          <a:p>
            <a:endParaRPr lang="en-ZA" sz="2800" dirty="0"/>
          </a:p>
          <a:p>
            <a:endParaRPr lang="en-US" sz="2800" dirty="0"/>
          </a:p>
        </p:txBody>
      </p:sp>
      <p:pic>
        <p:nvPicPr>
          <p:cNvPr id="5" name="Picture 2" descr="Letterhead-1up"/>
          <p:cNvPicPr>
            <a:picLocks noChangeAspect="1" noChangeArrowheads="1"/>
          </p:cNvPicPr>
          <p:nvPr/>
        </p:nvPicPr>
        <p:blipFill>
          <a:blip r:embed="rId3" cstate="print"/>
          <a:srcRect t="95842" b="757"/>
          <a:stretch>
            <a:fillRect/>
          </a:stretch>
        </p:blipFill>
        <p:spPr bwMode="auto">
          <a:xfrm>
            <a:off x="0" y="6515100"/>
            <a:ext cx="9144000" cy="342900"/>
          </a:xfrm>
          <a:prstGeom prst="rect">
            <a:avLst/>
          </a:prstGeom>
          <a:noFill/>
          <a:ln w="9525" algn="ctr">
            <a:miter lim="800000"/>
            <a:headEnd/>
            <a:tailEnd/>
          </a:ln>
        </p:spPr>
      </p:pic>
      <p:sp>
        <p:nvSpPr>
          <p:cNvPr id="6" name="Rectangle 5"/>
          <p:cNvSpPr/>
          <p:nvPr/>
        </p:nvSpPr>
        <p:spPr>
          <a:xfrm>
            <a:off x="520521" y="1446332"/>
            <a:ext cx="7874358" cy="3385542"/>
          </a:xfrm>
          <a:prstGeom prst="rect">
            <a:avLst/>
          </a:prstGeom>
        </p:spPr>
        <p:txBody>
          <a:bodyPr wrap="square">
            <a:spAutoFit/>
          </a:bodyPr>
          <a:lstStyle/>
          <a:p>
            <a:endParaRPr lang="en-ZA" sz="1600" b="1" dirty="0"/>
          </a:p>
          <a:p>
            <a:pPr marL="285750" indent="-285750">
              <a:buFont typeface="Arial" panose="020B0604020202020204" pitchFamily="34" charset="0"/>
              <a:buChar char="•"/>
            </a:pPr>
            <a:endParaRPr lang="en-ZA" dirty="0"/>
          </a:p>
          <a:p>
            <a:pPr marL="285750" indent="-285750">
              <a:buFont typeface="Arial" panose="020B0604020202020204" pitchFamily="34" charset="0"/>
              <a:buChar char="•"/>
            </a:pPr>
            <a:endParaRPr lang="en-ZA" dirty="0"/>
          </a:p>
          <a:p>
            <a:endParaRPr lang="en-ZA" dirty="0"/>
          </a:p>
          <a:p>
            <a:pPr marL="285750" indent="-285750">
              <a:buFont typeface="Arial" panose="020B0604020202020204" pitchFamily="34" charset="0"/>
              <a:buChar char="•"/>
            </a:pPr>
            <a:endParaRPr lang="en-ZA" dirty="0"/>
          </a:p>
          <a:p>
            <a:pPr marL="285750" indent="-285750">
              <a:buFont typeface="Arial" panose="020B0604020202020204" pitchFamily="34" charset="0"/>
              <a:buChar char="•"/>
            </a:pPr>
            <a:endParaRPr lang="en-ZA" dirty="0"/>
          </a:p>
          <a:p>
            <a:pPr marL="285750" indent="-285750">
              <a:buFont typeface="Arial" panose="020B0604020202020204" pitchFamily="34" charset="0"/>
              <a:buChar char="•"/>
            </a:pPr>
            <a:endParaRPr lang="en-ZA" dirty="0"/>
          </a:p>
          <a:p>
            <a:endParaRPr lang="en-ZA" dirty="0"/>
          </a:p>
          <a:p>
            <a:pPr marL="285750" indent="-285750">
              <a:buFont typeface="Arial" panose="020B0604020202020204" pitchFamily="34" charset="0"/>
              <a:buChar char="•"/>
            </a:pPr>
            <a:endParaRPr lang="en-ZA" dirty="0"/>
          </a:p>
          <a:p>
            <a:pPr marL="285750" indent="-285750">
              <a:buFont typeface="Arial" panose="020B0604020202020204" pitchFamily="34" charset="0"/>
              <a:buChar char="•"/>
            </a:pPr>
            <a:endParaRPr lang="en-ZA" dirty="0"/>
          </a:p>
          <a:p>
            <a:pPr lvl="0"/>
            <a:endParaRPr lang="en-ZA" dirty="0"/>
          </a:p>
          <a:p>
            <a:pPr lvl="0" algn="ctr">
              <a:spcAft>
                <a:spcPts val="0"/>
              </a:spcAft>
            </a:pPr>
            <a:endParaRPr lang="en-ZA" dirty="0"/>
          </a:p>
        </p:txBody>
      </p:sp>
      <p:sp>
        <p:nvSpPr>
          <p:cNvPr id="7" name="Slide Number Placeholder 6"/>
          <p:cNvSpPr>
            <a:spLocks noGrp="1"/>
          </p:cNvSpPr>
          <p:nvPr>
            <p:ph type="sldNum" sz="quarter" idx="12"/>
          </p:nvPr>
        </p:nvSpPr>
        <p:spPr/>
        <p:txBody>
          <a:bodyPr/>
          <a:lstStyle/>
          <a:p>
            <a:fld id="{4C2DB95C-6700-4747-9E0D-F03DB628F007}" type="slidenum">
              <a:rPr lang="en-US" smtClean="0"/>
              <a:pPr/>
              <a:t>8</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879771425"/>
              </p:ext>
            </p:extLst>
          </p:nvPr>
        </p:nvGraphicFramePr>
        <p:xfrm>
          <a:off x="520522" y="1261744"/>
          <a:ext cx="8318677" cy="5150371"/>
        </p:xfrm>
        <a:graphic>
          <a:graphicData uri="http://schemas.openxmlformats.org/drawingml/2006/table">
            <a:tbl>
              <a:tblPr firstRow="1" firstCol="1" bandRow="1">
                <a:tableStyleId>{5C22544A-7EE6-4342-B048-85BDC9FD1C3A}</a:tableStyleId>
              </a:tblPr>
              <a:tblGrid>
                <a:gridCol w="774878">
                  <a:extLst>
                    <a:ext uri="{9D8B030D-6E8A-4147-A177-3AD203B41FA5}">
                      <a16:colId xmlns:a16="http://schemas.microsoft.com/office/drawing/2014/main" val="12073797"/>
                    </a:ext>
                  </a:extLst>
                </a:gridCol>
                <a:gridCol w="1884074">
                  <a:extLst>
                    <a:ext uri="{9D8B030D-6E8A-4147-A177-3AD203B41FA5}">
                      <a16:colId xmlns:a16="http://schemas.microsoft.com/office/drawing/2014/main" val="1960295599"/>
                    </a:ext>
                  </a:extLst>
                </a:gridCol>
                <a:gridCol w="2296614">
                  <a:extLst>
                    <a:ext uri="{9D8B030D-6E8A-4147-A177-3AD203B41FA5}">
                      <a16:colId xmlns:a16="http://schemas.microsoft.com/office/drawing/2014/main" val="3920886453"/>
                    </a:ext>
                  </a:extLst>
                </a:gridCol>
                <a:gridCol w="1270077">
                  <a:extLst>
                    <a:ext uri="{9D8B030D-6E8A-4147-A177-3AD203B41FA5}">
                      <a16:colId xmlns:a16="http://schemas.microsoft.com/office/drawing/2014/main" val="3867539542"/>
                    </a:ext>
                  </a:extLst>
                </a:gridCol>
                <a:gridCol w="2093034">
                  <a:extLst>
                    <a:ext uri="{9D8B030D-6E8A-4147-A177-3AD203B41FA5}">
                      <a16:colId xmlns:a16="http://schemas.microsoft.com/office/drawing/2014/main" val="4093732091"/>
                    </a:ext>
                  </a:extLst>
                </a:gridCol>
              </a:tblGrid>
              <a:tr h="307406">
                <a:tc>
                  <a:txBody>
                    <a:bodyPr/>
                    <a:lstStyle/>
                    <a:p>
                      <a:pPr algn="ctr">
                        <a:lnSpc>
                          <a:spcPct val="107000"/>
                        </a:lnSpc>
                        <a:spcAft>
                          <a:spcPts val="0"/>
                        </a:spcAft>
                      </a:pP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gridSpan="4">
                  <a:txBody>
                    <a:bodyPr/>
                    <a:lstStyle/>
                    <a:p>
                      <a:pPr algn="ctr">
                        <a:lnSpc>
                          <a:spcPct val="107000"/>
                        </a:lnSpc>
                        <a:spcAft>
                          <a:spcPts val="0"/>
                        </a:spcAft>
                      </a:pPr>
                      <a:r>
                        <a:rPr lang="en-ZA" sz="1000" dirty="0">
                          <a:effectLst/>
                        </a:rPr>
                        <a:t>PHASE 3: STRATEGIES FROM JANUARY -MARCH 2023</a:t>
                      </a:r>
                    </a:p>
                    <a:p>
                      <a:pPr algn="ctr">
                        <a:lnSpc>
                          <a:spcPct val="107000"/>
                        </a:lnSpc>
                        <a:spcAft>
                          <a:spcPts val="0"/>
                        </a:spcAft>
                      </a:pPr>
                      <a:r>
                        <a:rPr lang="en-ZA" sz="1000" dirty="0">
                          <a:effectLst/>
                        </a:rPr>
                        <a:t>(Conduct Strategic Planning Session,  2021/22 Annual Report Roadshows, Tabling and Adopting Draft 2023/2024 IDP/Budget)</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713777924"/>
                  </a:ext>
                </a:extLst>
              </a:tr>
              <a:tr h="307406">
                <a:tc>
                  <a:txBody>
                    <a:bodyPr/>
                    <a:lstStyle/>
                    <a:p>
                      <a:pPr algn="ctr">
                        <a:lnSpc>
                          <a:spcPct val="107000"/>
                        </a:lnSpc>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NO</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gn="ctr">
                        <a:lnSpc>
                          <a:spcPct val="107000"/>
                        </a:lnSpc>
                        <a:spcAft>
                          <a:spcPts val="0"/>
                        </a:spcAft>
                      </a:pPr>
                      <a:r>
                        <a:rPr lang="en-ZA" sz="1000" b="1" dirty="0">
                          <a:effectLst/>
                        </a:rPr>
                        <a:t>DATE</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gn="ctr">
                        <a:lnSpc>
                          <a:spcPct val="107000"/>
                        </a:lnSpc>
                        <a:spcAft>
                          <a:spcPts val="0"/>
                        </a:spcAft>
                      </a:pPr>
                      <a:r>
                        <a:rPr lang="en-ZA" sz="1000" b="1" dirty="0">
                          <a:effectLst/>
                        </a:rPr>
                        <a:t>ACTIVITY</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gn="ctr">
                        <a:lnSpc>
                          <a:spcPct val="107000"/>
                        </a:lnSpc>
                        <a:spcAft>
                          <a:spcPts val="0"/>
                        </a:spcAft>
                      </a:pPr>
                      <a:r>
                        <a:rPr lang="en-ZA" sz="1000" b="1" dirty="0">
                          <a:effectLst/>
                        </a:rPr>
                        <a:t>MODE OF COMMUNICATION</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gn="ctr">
                        <a:lnSpc>
                          <a:spcPct val="107000"/>
                        </a:lnSpc>
                        <a:spcAft>
                          <a:spcPts val="0"/>
                        </a:spcAft>
                      </a:pPr>
                      <a:r>
                        <a:rPr lang="en-ZA" sz="1000" b="1" dirty="0">
                          <a:effectLst/>
                        </a:rPr>
                        <a:t>RESPONSIBLE PERSON’S</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extLst>
                  <a:ext uri="{0D108BD9-81ED-4DB2-BD59-A6C34878D82A}">
                    <a16:rowId xmlns:a16="http://schemas.microsoft.com/office/drawing/2014/main" val="1854409007"/>
                  </a:ext>
                </a:extLst>
              </a:tr>
              <a:tr h="464580">
                <a:tc>
                  <a:txBody>
                    <a:bodyPr/>
                    <a:lstStyle/>
                    <a:p>
                      <a:pPr>
                        <a:lnSpc>
                          <a:spcPct val="107000"/>
                        </a:lnSpc>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11.</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dirty="0">
                          <a:effectLst/>
                        </a:rPr>
                        <a:t>2</a:t>
                      </a:r>
                      <a:r>
                        <a:rPr lang="en-ZA" sz="1000" baseline="30000" dirty="0">
                          <a:effectLst/>
                        </a:rPr>
                        <a:t>nd</a:t>
                      </a:r>
                      <a:r>
                        <a:rPr lang="en-ZA" sz="1000" dirty="0">
                          <a:effectLst/>
                        </a:rPr>
                        <a:t> February 2023 –              3</a:t>
                      </a:r>
                      <a:r>
                        <a:rPr lang="en-ZA" sz="1000" baseline="30000" dirty="0">
                          <a:effectLst/>
                        </a:rPr>
                        <a:t>rd </a:t>
                      </a:r>
                      <a:r>
                        <a:rPr lang="en-ZA" sz="1000" dirty="0">
                          <a:effectLst/>
                        </a:rPr>
                        <a:t> February 2023</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dirty="0">
                          <a:effectLst/>
                        </a:rPr>
                        <a:t>Technical Strategic Planning</a:t>
                      </a:r>
                    </a:p>
                    <a:p>
                      <a:pPr>
                        <a:lnSpc>
                          <a:spcPct val="107000"/>
                        </a:lnSpc>
                        <a:spcAft>
                          <a:spcPts val="0"/>
                        </a:spcAft>
                      </a:pPr>
                      <a:r>
                        <a:rPr lang="en-ZA" sz="1000" dirty="0">
                          <a:effectLst/>
                          <a:highlight>
                            <a:srgbClr val="FF00FF"/>
                          </a:highligh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a:effectLst/>
                        </a:rPr>
                        <a:t>Contact Session, Audio, Print and Electronic media</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a:effectLst/>
                        </a:rPr>
                        <a:t>Municipal Manager/HOD’s/IDP &amp; PMS Manager</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extLst>
                  <a:ext uri="{0D108BD9-81ED-4DB2-BD59-A6C34878D82A}">
                    <a16:rowId xmlns:a16="http://schemas.microsoft.com/office/drawing/2014/main" val="158817032"/>
                  </a:ext>
                </a:extLst>
              </a:tr>
              <a:tr h="464580">
                <a:tc>
                  <a:txBody>
                    <a:bodyPr/>
                    <a:lstStyle/>
                    <a:p>
                      <a:pPr>
                        <a:lnSpc>
                          <a:spcPct val="107000"/>
                        </a:lnSpc>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12.</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dirty="0">
                          <a:effectLst/>
                        </a:rPr>
                        <a:t>14 -17 February 2023</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a:effectLst/>
                        </a:rPr>
                        <a:t>Institutional Strategic Planning</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a:effectLst/>
                        </a:rPr>
                        <a:t>Contact Session, Audio, Print and Electronic media</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a:effectLst/>
                        </a:rPr>
                        <a:t>Mayor/Speaker/Council/Municipal Manager and HOD’s</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extLst>
                  <a:ext uri="{0D108BD9-81ED-4DB2-BD59-A6C34878D82A}">
                    <a16:rowId xmlns:a16="http://schemas.microsoft.com/office/drawing/2014/main" val="52150466"/>
                  </a:ext>
                </a:extLst>
              </a:tr>
              <a:tr h="464580">
                <a:tc>
                  <a:txBody>
                    <a:bodyPr/>
                    <a:lstStyle/>
                    <a:p>
                      <a:pPr>
                        <a:lnSpc>
                          <a:spcPct val="107000"/>
                        </a:lnSpc>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13.</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dirty="0">
                          <a:effectLst/>
                        </a:rPr>
                        <a:t>21 February 2023</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a:effectLst/>
                        </a:rPr>
                        <a:t> 2023 Mid-Year Engagement with Provincial Treasury</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a:effectLst/>
                        </a:rPr>
                        <a:t>Contact Session, Audio, Print and Electronic media</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a:effectLst/>
                        </a:rPr>
                        <a:t>Municipal Manager/HOD’s</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extLst>
                  <a:ext uri="{0D108BD9-81ED-4DB2-BD59-A6C34878D82A}">
                    <a16:rowId xmlns:a16="http://schemas.microsoft.com/office/drawing/2014/main" val="366231089"/>
                  </a:ext>
                </a:extLst>
              </a:tr>
              <a:tr h="464580">
                <a:tc>
                  <a:txBody>
                    <a:bodyPr/>
                    <a:lstStyle/>
                    <a:p>
                      <a:pPr>
                        <a:lnSpc>
                          <a:spcPct val="107000"/>
                        </a:lnSpc>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14.</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dirty="0">
                          <a:effectLst/>
                        </a:rPr>
                        <a:t>27 February 2023</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a:effectLst/>
                        </a:rPr>
                        <a:t>Tabling of a revised budget through adjustment budget</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a:effectLst/>
                        </a:rPr>
                        <a:t>Contact Session, Audio, Print and Electronic media</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a:effectLst/>
                        </a:rPr>
                        <a:t>Mayor/Speaker/Council/Municipal Manager and HOD’s</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extLst>
                  <a:ext uri="{0D108BD9-81ED-4DB2-BD59-A6C34878D82A}">
                    <a16:rowId xmlns:a16="http://schemas.microsoft.com/office/drawing/2014/main" val="3114250598"/>
                  </a:ext>
                </a:extLst>
              </a:tr>
              <a:tr h="621751">
                <a:tc>
                  <a:txBody>
                    <a:bodyPr/>
                    <a:lstStyle/>
                    <a:p>
                      <a:pPr>
                        <a:lnSpc>
                          <a:spcPct val="107000"/>
                        </a:lnSpc>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15.</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dirty="0">
                          <a:effectLst/>
                        </a:rPr>
                        <a:t>1</a:t>
                      </a:r>
                      <a:r>
                        <a:rPr lang="en-ZA" sz="1000" baseline="30000" dirty="0">
                          <a:effectLst/>
                        </a:rPr>
                        <a:t>st</a:t>
                      </a:r>
                      <a:r>
                        <a:rPr lang="en-ZA" sz="1000" dirty="0">
                          <a:effectLst/>
                        </a:rPr>
                        <a:t>  March 2023</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a:effectLst/>
                        </a:rPr>
                        <a:t>Consolidate and prepare proposed budget and plans for next financial years considering previous year performance as per audited financial statements</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a:effectLst/>
                        </a:rPr>
                        <a:t>Contact Session, Audio, Print and Electronic media</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dirty="0">
                          <a:effectLst/>
                        </a:rPr>
                        <a:t>Municipal Manager/HOD’s</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extLst>
                  <a:ext uri="{0D108BD9-81ED-4DB2-BD59-A6C34878D82A}">
                    <a16:rowId xmlns:a16="http://schemas.microsoft.com/office/drawing/2014/main" val="1879350075"/>
                  </a:ext>
                </a:extLst>
              </a:tr>
              <a:tr h="464580">
                <a:tc>
                  <a:txBody>
                    <a:bodyPr/>
                    <a:lstStyle/>
                    <a:p>
                      <a:pPr>
                        <a:lnSpc>
                          <a:spcPct val="107000"/>
                        </a:lnSpc>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16.</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dirty="0">
                          <a:effectLst/>
                        </a:rPr>
                        <a:t>3</a:t>
                      </a:r>
                      <a:r>
                        <a:rPr lang="en-ZA" sz="1000" baseline="30000" dirty="0">
                          <a:effectLst/>
                        </a:rPr>
                        <a:t>rd</a:t>
                      </a:r>
                      <a:r>
                        <a:rPr lang="en-ZA" sz="1000" dirty="0">
                          <a:effectLst/>
                        </a:rPr>
                        <a:t> March 2023</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a:effectLst/>
                        </a:rPr>
                        <a:t>Tabling of 2021/22 Annual Report                                             (MPAC Annual Report Roadshows) </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a:effectLst/>
                        </a:rPr>
                        <a:t>Contact Session, Audio, Print and Electronic media</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a:effectLst/>
                        </a:rPr>
                        <a:t>Mayor/Speaker/MPAC Chairperson/Municipal Manager and HOD’s</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extLst>
                  <a:ext uri="{0D108BD9-81ED-4DB2-BD59-A6C34878D82A}">
                    <a16:rowId xmlns:a16="http://schemas.microsoft.com/office/drawing/2014/main" val="1483637243"/>
                  </a:ext>
                </a:extLst>
              </a:tr>
              <a:tr h="464580">
                <a:tc>
                  <a:txBody>
                    <a:bodyPr/>
                    <a:lstStyle/>
                    <a:p>
                      <a:pPr>
                        <a:lnSpc>
                          <a:spcPct val="107000"/>
                        </a:lnSpc>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17.</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dirty="0">
                          <a:effectLst/>
                        </a:rPr>
                        <a:t>14 March 2023</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a:effectLst/>
                        </a:rPr>
                        <a:t>IDP/PMS&amp; Budget Steering Committee</a:t>
                      </a:r>
                    </a:p>
                    <a:p>
                      <a:pPr>
                        <a:lnSpc>
                          <a:spcPct val="107000"/>
                        </a:lnSpc>
                        <a:spcAft>
                          <a:spcPts val="0"/>
                        </a:spcAft>
                      </a:pPr>
                      <a:r>
                        <a:rPr lang="en-ZA" sz="1000">
                          <a:effectLst/>
                        </a:rPr>
                        <a:t>(Draft 2023/2024 IDP)</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a:effectLst/>
                        </a:rPr>
                        <a:t>Contact Session, Audio, Print and Electronic media</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a:effectLst/>
                        </a:rPr>
                        <a:t>Mayor/Municipal Manager/HOD’s</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extLst>
                  <a:ext uri="{0D108BD9-81ED-4DB2-BD59-A6C34878D82A}">
                    <a16:rowId xmlns:a16="http://schemas.microsoft.com/office/drawing/2014/main" val="132898196"/>
                  </a:ext>
                </a:extLst>
              </a:tr>
              <a:tr h="464580">
                <a:tc>
                  <a:txBody>
                    <a:bodyPr/>
                    <a:lstStyle/>
                    <a:p>
                      <a:pPr>
                        <a:lnSpc>
                          <a:spcPct val="107000"/>
                        </a:lnSpc>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18.</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dirty="0">
                          <a:effectLst/>
                        </a:rPr>
                        <a:t>24 March 2023</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a:effectLst/>
                        </a:rPr>
                        <a:t>IDP/PMS&amp; Budget Rep Forum</a:t>
                      </a:r>
                    </a:p>
                    <a:p>
                      <a:pPr>
                        <a:lnSpc>
                          <a:spcPct val="107000"/>
                        </a:lnSpc>
                        <a:spcAft>
                          <a:spcPts val="0"/>
                        </a:spcAft>
                      </a:pPr>
                      <a:r>
                        <a:rPr lang="en-ZA" sz="1000">
                          <a:effectLst/>
                        </a:rPr>
                        <a:t>(Draft 2023/2024 IDP)</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a:effectLst/>
                        </a:rPr>
                        <a:t>Contact Session, Audio, Print and Electronic media</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a:effectLst/>
                        </a:rPr>
                        <a:t>Mayor/Municipal Manager/HOD’s</a:t>
                      </a:r>
                    </a:p>
                    <a:p>
                      <a:pPr>
                        <a:lnSpc>
                          <a:spcPct val="107000"/>
                        </a:lnSpc>
                        <a:spcAft>
                          <a:spcPts val="0"/>
                        </a:spcAft>
                      </a:pPr>
                      <a:r>
                        <a:rPr lang="en-ZA" sz="1000">
                          <a:effectLst/>
                        </a:rPr>
                        <a:t> </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extLst>
                  <a:ext uri="{0D108BD9-81ED-4DB2-BD59-A6C34878D82A}">
                    <a16:rowId xmlns:a16="http://schemas.microsoft.com/office/drawing/2014/main" val="4180022435"/>
                  </a:ext>
                </a:extLst>
              </a:tr>
              <a:tr h="421399">
                <a:tc>
                  <a:txBody>
                    <a:bodyPr/>
                    <a:lstStyle/>
                    <a:p>
                      <a:pPr>
                        <a:lnSpc>
                          <a:spcPct val="107000"/>
                        </a:lnSpc>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19.</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dirty="0">
                          <a:effectLst/>
                        </a:rPr>
                        <a:t>30 March 2023</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a:effectLst/>
                        </a:rPr>
                        <a:t>Special NLM Council</a:t>
                      </a:r>
                    </a:p>
                    <a:p>
                      <a:pPr>
                        <a:lnSpc>
                          <a:spcPct val="107000"/>
                        </a:lnSpc>
                        <a:spcAft>
                          <a:spcPts val="0"/>
                        </a:spcAft>
                      </a:pPr>
                      <a:r>
                        <a:rPr lang="en-ZA" sz="1000">
                          <a:effectLst/>
                        </a:rPr>
                        <a:t>(2023/24 Draft IDP/Budget/SDBIP)</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a:effectLst/>
                        </a:rPr>
                        <a:t>Contact Session</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tc>
                  <a:txBody>
                    <a:bodyPr/>
                    <a:lstStyle/>
                    <a:p>
                      <a:pPr>
                        <a:lnSpc>
                          <a:spcPct val="107000"/>
                        </a:lnSpc>
                        <a:spcAft>
                          <a:spcPts val="0"/>
                        </a:spcAft>
                      </a:pPr>
                      <a:r>
                        <a:rPr lang="en-ZA" sz="1000" dirty="0">
                          <a:effectLst/>
                        </a:rPr>
                        <a:t>Mayor/Speaker/Councillors/Municipal Manager and HOD’s</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78" marR="54478" marT="0" marB="0"/>
                </a:tc>
                <a:extLst>
                  <a:ext uri="{0D108BD9-81ED-4DB2-BD59-A6C34878D82A}">
                    <a16:rowId xmlns:a16="http://schemas.microsoft.com/office/drawing/2014/main" val="2794526836"/>
                  </a:ext>
                </a:extLst>
              </a:tr>
            </a:tbl>
          </a:graphicData>
        </a:graphic>
      </p:graphicFrame>
    </p:spTree>
    <p:extLst>
      <p:ext uri="{BB962C8B-B14F-4D97-AF65-F5344CB8AC3E}">
        <p14:creationId xmlns:p14="http://schemas.microsoft.com/office/powerpoint/2010/main" val="3301147619"/>
      </p:ext>
    </p:extLst>
  </p:cSld>
  <p:clrMapOvr>
    <a:masterClrMapping/>
  </p:clrMapOvr>
  <p:transition advClick="0">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64920"/>
            <a:ext cx="9144793" cy="1292464"/>
          </a:xfrm>
          <a:prstGeom prst="rect">
            <a:avLst/>
          </a:prstGeom>
        </p:spPr>
      </p:pic>
      <p:sp>
        <p:nvSpPr>
          <p:cNvPr id="2" name="Title 1"/>
          <p:cNvSpPr>
            <a:spLocks noGrp="1"/>
          </p:cNvSpPr>
          <p:nvPr>
            <p:ph type="title"/>
          </p:nvPr>
        </p:nvSpPr>
        <p:spPr/>
        <p:txBody>
          <a:bodyPr/>
          <a:lstStyle/>
          <a:p>
            <a:r>
              <a:rPr lang="en-US" sz="2000" b="1" dirty="0">
                <a:solidFill>
                  <a:prstClr val="black"/>
                </a:solidFill>
                <a:latin typeface="Verdana" panose="020B0604030504040204" pitchFamily="34" charset="0"/>
                <a:ea typeface="Verdana" panose="020B0604030504040204" pitchFamily="34" charset="0"/>
                <a:cs typeface="Verdana" panose="020B0604030504040204" pitchFamily="34" charset="0"/>
              </a:rPr>
              <a:t>            PHASE 4: INTEGRATION OF SECTOR PLAN AND APPROVAL OF IDP </a:t>
            </a:r>
            <a:endParaRPr lang="en-US" dirty="0"/>
          </a:p>
        </p:txBody>
      </p:sp>
      <p:sp>
        <p:nvSpPr>
          <p:cNvPr id="3" name="Content Placeholder 2"/>
          <p:cNvSpPr>
            <a:spLocks noGrp="1"/>
          </p:cNvSpPr>
          <p:nvPr>
            <p:ph idx="1"/>
          </p:nvPr>
        </p:nvSpPr>
        <p:spPr>
          <a:xfrm>
            <a:off x="457200" y="1292464"/>
            <a:ext cx="8001000" cy="5092795"/>
          </a:xfrm>
        </p:spPr>
        <p:txBody>
          <a:bodyPr>
            <a:normAutofit/>
          </a:bodyPr>
          <a:lstStyle/>
          <a:p>
            <a:pPr marL="0" indent="0">
              <a:buNone/>
            </a:pPr>
            <a:endParaRPr lang="en-ZA" sz="2000" dirty="0">
              <a:latin typeface="Verdana" panose="020B0604030504040204" pitchFamily="34" charset="0"/>
              <a:ea typeface="Verdana" panose="020B0604030504040204" pitchFamily="34" charset="0"/>
            </a:endParaRPr>
          </a:p>
          <a:p>
            <a:pPr marL="0" indent="0">
              <a:buNone/>
            </a:pPr>
            <a:endParaRPr lang="en-ZA" sz="2000" dirty="0">
              <a:latin typeface="Verdana" panose="020B0604030504040204" pitchFamily="34" charset="0"/>
              <a:ea typeface="Verdana" panose="020B0604030504040204" pitchFamily="34" charset="0"/>
            </a:endParaRPr>
          </a:p>
          <a:p>
            <a:pPr marL="0" indent="0">
              <a:buNone/>
            </a:pPr>
            <a:endParaRPr lang="en-ZA" sz="2000" dirty="0">
              <a:latin typeface="Verdana" panose="020B0604030504040204" pitchFamily="34" charset="0"/>
              <a:ea typeface="Verdana" panose="020B0604030504040204" pitchFamily="34" charset="0"/>
            </a:endParaRPr>
          </a:p>
        </p:txBody>
      </p:sp>
      <p:pic>
        <p:nvPicPr>
          <p:cNvPr id="5" name="Picture 2" descr="Letterhead-1up"/>
          <p:cNvPicPr>
            <a:picLocks noChangeAspect="1" noChangeArrowheads="1"/>
          </p:cNvPicPr>
          <p:nvPr/>
        </p:nvPicPr>
        <p:blipFill>
          <a:blip r:embed="rId3" cstate="print"/>
          <a:srcRect t="95842" b="757"/>
          <a:stretch>
            <a:fillRect/>
          </a:stretch>
        </p:blipFill>
        <p:spPr bwMode="auto">
          <a:xfrm>
            <a:off x="0" y="6515100"/>
            <a:ext cx="9144000" cy="342900"/>
          </a:xfrm>
          <a:prstGeom prst="rect">
            <a:avLst/>
          </a:prstGeom>
          <a:noFill/>
          <a:ln w="9525" algn="ctr">
            <a:miter lim="800000"/>
            <a:headEnd/>
            <a:tailEnd/>
          </a:ln>
        </p:spPr>
      </p:pic>
      <p:sp>
        <p:nvSpPr>
          <p:cNvPr id="7" name="Slide Number Placeholder 6"/>
          <p:cNvSpPr>
            <a:spLocks noGrp="1"/>
          </p:cNvSpPr>
          <p:nvPr>
            <p:ph type="sldNum" sz="quarter" idx="12"/>
          </p:nvPr>
        </p:nvSpPr>
        <p:spPr/>
        <p:txBody>
          <a:bodyPr/>
          <a:lstStyle/>
          <a:p>
            <a:fld id="{4C2DB95C-6700-4747-9E0D-F03DB628F007}" type="slidenum">
              <a:rPr lang="en-US" smtClean="0"/>
              <a:pPr/>
              <a:t>9</a:t>
            </a:fld>
            <a:endParaRPr lang="en-US"/>
          </a:p>
        </p:txBody>
      </p:sp>
      <p:sp>
        <p:nvSpPr>
          <p:cNvPr id="27" name="Rectangle 13"/>
          <p:cNvSpPr>
            <a:spLocks noChangeArrowheads="1"/>
          </p:cNvSpPr>
          <p:nvPr/>
        </p:nvSpPr>
        <p:spPr bwMode="auto">
          <a:xfrm>
            <a:off x="457200" y="1884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ZA" altLang="en-US" sz="1100" b="0" i="0" u="none" strike="noStrike" cap="none" normalizeH="0" baseline="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br>
            <a:endParaRPr kumimoji="0" lang="en-ZA"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209167249"/>
              </p:ext>
            </p:extLst>
          </p:nvPr>
        </p:nvGraphicFramePr>
        <p:xfrm>
          <a:off x="419819" y="1227547"/>
          <a:ext cx="8266981" cy="4030251"/>
        </p:xfrm>
        <a:graphic>
          <a:graphicData uri="http://schemas.openxmlformats.org/drawingml/2006/table">
            <a:tbl>
              <a:tblPr firstRow="1" firstCol="1" bandRow="1">
                <a:tableStyleId>{5C22544A-7EE6-4342-B048-85BDC9FD1C3A}</a:tableStyleId>
              </a:tblPr>
              <a:tblGrid>
                <a:gridCol w="638887">
                  <a:extLst>
                    <a:ext uri="{9D8B030D-6E8A-4147-A177-3AD203B41FA5}">
                      <a16:colId xmlns:a16="http://schemas.microsoft.com/office/drawing/2014/main" val="2390917985"/>
                    </a:ext>
                  </a:extLst>
                </a:gridCol>
                <a:gridCol w="1460484">
                  <a:extLst>
                    <a:ext uri="{9D8B030D-6E8A-4147-A177-3AD203B41FA5}">
                      <a16:colId xmlns:a16="http://schemas.microsoft.com/office/drawing/2014/main" val="3921913221"/>
                    </a:ext>
                  </a:extLst>
                </a:gridCol>
                <a:gridCol w="2522925">
                  <a:extLst>
                    <a:ext uri="{9D8B030D-6E8A-4147-A177-3AD203B41FA5}">
                      <a16:colId xmlns:a16="http://schemas.microsoft.com/office/drawing/2014/main" val="3840999604"/>
                    </a:ext>
                  </a:extLst>
                </a:gridCol>
                <a:gridCol w="1345401">
                  <a:extLst>
                    <a:ext uri="{9D8B030D-6E8A-4147-A177-3AD203B41FA5}">
                      <a16:colId xmlns:a16="http://schemas.microsoft.com/office/drawing/2014/main" val="2691208053"/>
                    </a:ext>
                  </a:extLst>
                </a:gridCol>
                <a:gridCol w="2299284">
                  <a:extLst>
                    <a:ext uri="{9D8B030D-6E8A-4147-A177-3AD203B41FA5}">
                      <a16:colId xmlns:a16="http://schemas.microsoft.com/office/drawing/2014/main" val="3116153460"/>
                    </a:ext>
                  </a:extLst>
                </a:gridCol>
              </a:tblGrid>
              <a:tr h="421718">
                <a:tc gridSpan="5">
                  <a:txBody>
                    <a:bodyPr/>
                    <a:lstStyle/>
                    <a:p>
                      <a:pPr algn="ctr">
                        <a:lnSpc>
                          <a:spcPct val="107000"/>
                        </a:lnSpc>
                        <a:spcAft>
                          <a:spcPts val="0"/>
                        </a:spcAft>
                      </a:pPr>
                      <a:r>
                        <a:rPr lang="en-ZA" sz="1000">
                          <a:effectLst/>
                        </a:rPr>
                        <a:t>PHASE 4: INTERGRATION OF SECTOR PLANS AND APPROVAL OF IDP&amp; BUDGET FROM APRIL – JUNE 2023</a:t>
                      </a:r>
                    </a:p>
                    <a:p>
                      <a:pPr algn="ctr">
                        <a:lnSpc>
                          <a:spcPct val="107000"/>
                        </a:lnSpc>
                        <a:spcAft>
                          <a:spcPts val="0"/>
                        </a:spcAft>
                      </a:pPr>
                      <a:r>
                        <a:rPr lang="en-ZA" sz="1000">
                          <a:effectLst/>
                        </a:rPr>
                        <a:t>(Align Sector Plans and Final Approval of 2023/2024 IDP and Budget)</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912815535"/>
                  </a:ext>
                </a:extLst>
              </a:tr>
              <a:tr h="421718">
                <a:tc>
                  <a:txBody>
                    <a:bodyPr/>
                    <a:lstStyle/>
                    <a:p>
                      <a:pPr algn="ctr">
                        <a:lnSpc>
                          <a:spcPct val="107000"/>
                        </a:lnSpc>
                        <a:spcAft>
                          <a:spcPts val="0"/>
                        </a:spcAft>
                      </a:pPr>
                      <a:r>
                        <a:rPr lang="en-ZA" sz="1000">
                          <a:effectLst/>
                        </a:rPr>
                        <a:t>NO</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gn="ctr">
                        <a:lnSpc>
                          <a:spcPct val="107000"/>
                        </a:lnSpc>
                        <a:spcAft>
                          <a:spcPts val="0"/>
                        </a:spcAft>
                      </a:pPr>
                      <a:r>
                        <a:rPr lang="en-ZA" sz="1000" b="1" dirty="0">
                          <a:effectLst/>
                        </a:rPr>
                        <a:t>DATE</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b="1" dirty="0">
                          <a:effectLst/>
                        </a:rPr>
                        <a:t>ACTIVITY</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gn="ctr">
                        <a:lnSpc>
                          <a:spcPct val="107000"/>
                        </a:lnSpc>
                        <a:spcAft>
                          <a:spcPts val="0"/>
                        </a:spcAft>
                      </a:pPr>
                      <a:r>
                        <a:rPr lang="en-ZA" sz="1000" b="1" dirty="0">
                          <a:effectLst/>
                        </a:rPr>
                        <a:t>MODE OF COMMUNICATION</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gn="ctr">
                        <a:lnSpc>
                          <a:spcPct val="107000"/>
                        </a:lnSpc>
                        <a:spcAft>
                          <a:spcPts val="0"/>
                        </a:spcAft>
                      </a:pPr>
                      <a:r>
                        <a:rPr lang="en-ZA" sz="1000" b="1" dirty="0">
                          <a:effectLst/>
                        </a:rPr>
                        <a:t>RESPONSIBLE PERSON’S</a:t>
                      </a:r>
                      <a:endParaRPr lang="en-ZA"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extLst>
                  <a:ext uri="{0D108BD9-81ED-4DB2-BD59-A6C34878D82A}">
                    <a16:rowId xmlns:a16="http://schemas.microsoft.com/office/drawing/2014/main" val="4221566729"/>
                  </a:ext>
                </a:extLst>
              </a:tr>
              <a:tr h="637363">
                <a:tc>
                  <a:txBody>
                    <a:bodyPr/>
                    <a:lstStyle/>
                    <a:p>
                      <a:pPr algn="ctr">
                        <a:lnSpc>
                          <a:spcPct val="107000"/>
                        </a:lnSpc>
                        <a:spcAft>
                          <a:spcPts val="0"/>
                        </a:spcAft>
                      </a:pPr>
                      <a:r>
                        <a:rPr lang="en-ZA" sz="1000">
                          <a:effectLst/>
                        </a:rPr>
                        <a:t>20.</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5</a:t>
                      </a:r>
                      <a:r>
                        <a:rPr lang="en-ZA" sz="1000" baseline="30000">
                          <a:effectLst/>
                        </a:rPr>
                        <a:t>th</a:t>
                      </a:r>
                      <a:r>
                        <a:rPr lang="en-ZA" sz="1000">
                          <a:effectLst/>
                        </a:rPr>
                        <a:t>  April 2023</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Drafts IDP/ Budget publicized for public comments</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Contact Session, Audio, Print and Electronic media</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Municipal Manager/ CFO</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extLst>
                  <a:ext uri="{0D108BD9-81ED-4DB2-BD59-A6C34878D82A}">
                    <a16:rowId xmlns:a16="http://schemas.microsoft.com/office/drawing/2014/main" val="3156695287"/>
                  </a:ext>
                </a:extLst>
              </a:tr>
              <a:tr h="637363">
                <a:tc>
                  <a:txBody>
                    <a:bodyPr/>
                    <a:lstStyle/>
                    <a:p>
                      <a:pPr algn="ctr">
                        <a:lnSpc>
                          <a:spcPct val="107000"/>
                        </a:lnSpc>
                        <a:spcAft>
                          <a:spcPts val="0"/>
                        </a:spcAft>
                      </a:pPr>
                      <a:r>
                        <a:rPr lang="en-ZA" sz="1000">
                          <a:effectLst/>
                        </a:rPr>
                        <a:t>21.</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19 &amp; 21 April 2023</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IDP/Budget Roadshows </a:t>
                      </a:r>
                    </a:p>
                    <a:p>
                      <a:pPr>
                        <a:lnSpc>
                          <a:spcPct val="107000"/>
                        </a:lnSpc>
                        <a:spcAft>
                          <a:spcPts val="0"/>
                        </a:spcAft>
                      </a:pPr>
                      <a:r>
                        <a:rPr lang="en-ZA" sz="1000">
                          <a:effectLst/>
                        </a:rPr>
                        <a:t>(Final 2023/2024 IDP/Budget)</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dirty="0">
                          <a:effectLst/>
                        </a:rPr>
                        <a:t>Contact Session, Audio, Print and Electronic media</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dirty="0">
                          <a:effectLst/>
                        </a:rPr>
                        <a:t>Mayor/Councillors/Municipal Manager/HOD’s</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extLst>
                  <a:ext uri="{0D108BD9-81ED-4DB2-BD59-A6C34878D82A}">
                    <a16:rowId xmlns:a16="http://schemas.microsoft.com/office/drawing/2014/main" val="1841941551"/>
                  </a:ext>
                </a:extLst>
              </a:tr>
              <a:tr h="637363">
                <a:tc>
                  <a:txBody>
                    <a:bodyPr/>
                    <a:lstStyle/>
                    <a:p>
                      <a:pPr algn="ctr">
                        <a:lnSpc>
                          <a:spcPct val="107000"/>
                        </a:lnSpc>
                        <a:spcAft>
                          <a:spcPts val="0"/>
                        </a:spcAft>
                      </a:pPr>
                      <a:r>
                        <a:rPr lang="en-ZA" sz="1000">
                          <a:effectLst/>
                        </a:rPr>
                        <a:t>22.</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28 April 2023</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Draft Budget Benchmark and Engagement Date 2023</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Contact Session, Audio, Print and Electronic media</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Mayor/Councillors/Municipal Manager/HOD’s</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extLst>
                  <a:ext uri="{0D108BD9-81ED-4DB2-BD59-A6C34878D82A}">
                    <a16:rowId xmlns:a16="http://schemas.microsoft.com/office/drawing/2014/main" val="996328502"/>
                  </a:ext>
                </a:extLst>
              </a:tr>
              <a:tr h="637363">
                <a:tc>
                  <a:txBody>
                    <a:bodyPr/>
                    <a:lstStyle/>
                    <a:p>
                      <a:pPr algn="ctr">
                        <a:lnSpc>
                          <a:spcPct val="107000"/>
                        </a:lnSpc>
                        <a:spcAft>
                          <a:spcPts val="0"/>
                        </a:spcAft>
                      </a:pPr>
                      <a:r>
                        <a:rPr lang="en-ZA" sz="1000">
                          <a:effectLst/>
                        </a:rPr>
                        <a:t>23.</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4 May 2023</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Prepare the final budget documentation for approval considering any other new information of a material nature</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Contact Session, Audio, Print and Electronic media</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Municipal Manager /CFO</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extLst>
                  <a:ext uri="{0D108BD9-81ED-4DB2-BD59-A6C34878D82A}">
                    <a16:rowId xmlns:a16="http://schemas.microsoft.com/office/drawing/2014/main" val="2595114193"/>
                  </a:ext>
                </a:extLst>
              </a:tr>
              <a:tr h="637363">
                <a:tc>
                  <a:txBody>
                    <a:bodyPr/>
                    <a:lstStyle/>
                    <a:p>
                      <a:pPr algn="ctr">
                        <a:lnSpc>
                          <a:spcPct val="107000"/>
                        </a:lnSpc>
                        <a:spcAft>
                          <a:spcPts val="0"/>
                        </a:spcAft>
                      </a:pPr>
                      <a:r>
                        <a:rPr lang="en-ZA" sz="1000">
                          <a:effectLst/>
                        </a:rPr>
                        <a:t>24.</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12 May 2023</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IDP/PMS&amp; Budget Steering Committee</a:t>
                      </a:r>
                    </a:p>
                    <a:p>
                      <a:pPr>
                        <a:lnSpc>
                          <a:spcPct val="107000"/>
                        </a:lnSpc>
                        <a:spcAft>
                          <a:spcPts val="0"/>
                        </a:spcAft>
                      </a:pPr>
                      <a:r>
                        <a:rPr lang="en-ZA" sz="1000">
                          <a:effectLst/>
                        </a:rPr>
                        <a:t>(2022/2023 IDP/Budget/SDBIP)</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a:effectLst/>
                        </a:rPr>
                        <a:t>Contact Session, Audio, Print and Electronic media</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dirty="0">
                          <a:effectLst/>
                        </a:rPr>
                        <a:t>Mayor/Municipal Manager/HOD’s</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202" marR="42202" marT="0" marB="0"/>
                </a:tc>
                <a:extLst>
                  <a:ext uri="{0D108BD9-81ED-4DB2-BD59-A6C34878D82A}">
                    <a16:rowId xmlns:a16="http://schemas.microsoft.com/office/drawing/2014/main" val="1353839448"/>
                  </a:ext>
                </a:extLst>
              </a:tr>
            </a:tbl>
          </a:graphicData>
        </a:graphic>
      </p:graphicFrame>
      <p:sp>
        <p:nvSpPr>
          <p:cNvPr id="9" name="Rectangle 1"/>
          <p:cNvSpPr>
            <a:spLocks noChangeArrowheads="1"/>
          </p:cNvSpPr>
          <p:nvPr/>
        </p:nvSpPr>
        <p:spPr bwMode="auto">
          <a:xfrm>
            <a:off x="747624" y="1116768"/>
            <a:ext cx="12307869"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ZA" altLang="en-US" sz="1100" b="0" i="0" u="none" strike="noStrike" cap="none" normalizeH="0" baseline="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br>
            <a:endParaRPr kumimoji="0" lang="en-ZA"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78168700"/>
      </p:ext>
    </p:extLst>
  </p:cSld>
  <p:clrMapOvr>
    <a:masterClrMapping/>
  </p:clrMapOvr>
  <p:transition advClick="0">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17284</TotalTime>
  <Words>2273</Words>
  <Application>Microsoft Office PowerPoint</Application>
  <PresentationFormat>On-screen Show (4:3)</PresentationFormat>
  <Paragraphs>365</Paragraphs>
  <Slides>18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Symbol</vt:lpstr>
      <vt:lpstr>Times New Roman</vt:lpstr>
      <vt:lpstr>Verdana</vt:lpstr>
      <vt:lpstr>Office Theme</vt:lpstr>
      <vt:lpstr>       IDP/BUDGET &amp; PMS REP FORUM   PRESENTATION ON  2023/2024 IDP/BUDGET &amp; PMS PROCESS PLAN  AUGUST 2022 </vt:lpstr>
      <vt:lpstr>PowerPoint Presentation</vt:lpstr>
      <vt:lpstr>PowerPoint Presentation</vt:lpstr>
      <vt:lpstr>PowerPoint Presentation</vt:lpstr>
      <vt:lpstr>PowerPoint Presentation</vt:lpstr>
      <vt:lpstr>PowerPoint Presentation</vt:lpstr>
      <vt:lpstr>PowerPoint Presentation</vt:lpstr>
      <vt:lpstr>PHASE 3: DEVELOPING STRATEGIES</vt:lpstr>
      <vt:lpstr>            PHASE 4: INTEGRATION OF SECTOR PLAN AND APPROVAL OF IDP </vt:lpstr>
      <vt:lpstr>            PHASE 4: INTEGRATION OF SECTOR PLAN AND APPROVAL OF IDP </vt:lpstr>
      <vt:lpstr>INSTITUTIONAL ARRANGEMENTS</vt:lpstr>
      <vt:lpstr>            INSTITUTIONAL ARRANGEMENT</vt:lpstr>
      <vt:lpstr>            INSTITUTIONAL ARRANGEMENT</vt:lpstr>
      <vt:lpstr>            ROLES AND RESPONSIBILITIES  </vt:lpstr>
      <vt:lpstr>            ROLES AND RESPONSIBILITIES  </vt:lpstr>
      <vt:lpstr>            ROLES AND RESPONSIBILITIES </vt:lpstr>
      <vt:lpstr>            ROLES AND RESPONSIBILITIES  </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CakweN</dc:creator>
  <cp:lastModifiedBy>Nokuthula Majali</cp:lastModifiedBy>
  <cp:revision>757</cp:revision>
  <cp:lastPrinted>2022-08-30T06:36:04Z</cp:lastPrinted>
  <dcterms:created xsi:type="dcterms:W3CDTF">2012-01-16T19:41:49Z</dcterms:created>
  <dcterms:modified xsi:type="dcterms:W3CDTF">2022-08-30T09:17:33Z</dcterms:modified>
</cp:coreProperties>
</file>